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Fira Sans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46" Type="http://schemas.openxmlformats.org/officeDocument/2006/relationships/font" Target="fonts/FiraSansExtraBold-bold.fntdata"/><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FiraSansExtraBold-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ndex.php?title=%C4%B0zd%C3%BC%C5%9F%C3%BCm&amp;action=edit&amp;redlink=1" TargetMode="External"/><Relationship Id="rId3" Type="http://schemas.openxmlformats.org/officeDocument/2006/relationships/hyperlink" Target="https://tr.wikipedia.org/wiki/Varyans" TargetMode="External"/><Relationship Id="rId4" Type="http://schemas.openxmlformats.org/officeDocument/2006/relationships/hyperlink" Target="https://tr.wikipedia.org/wiki/Vekt%C3%B6r_uzay%C4%B1" TargetMode="External"/><Relationship Id="rId5" Type="http://schemas.openxmlformats.org/officeDocument/2006/relationships/hyperlink" Target="https://tr.wikipedia.org/wiki/Varyan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ki/Standart_normal_da%C4%9F%C4%B1l%C4%B1m" TargetMode="External"/><Relationship Id="rId3" Type="http://schemas.openxmlformats.org/officeDocument/2006/relationships/hyperlink" Target="https://tr.wikipedia.org/wiki/Ortalama" TargetMode="External"/><Relationship Id="rId4" Type="http://schemas.openxmlformats.org/officeDocument/2006/relationships/hyperlink" Target="https://tr.wikipedia.org/wiki/Varyan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49ba867b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49ba867b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7b3786f1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7b3786f1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Görselleştirme ve Boyut Azaltma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Boyut azaltma, veri işleme için ortak bir adımdır. Bu işlem, özellik mühendisliği veya veri görselleştirme için kullanışlıdır. Bir veri kümesindeki çok fazla özellik, daha sonra veri görselleştirmesini ve analizini karmaşıklaştırabilir. Bu nedenle, bu sorunun üstesinden gelmek için boyutsallık azaltma gereklidir.</a:t>
            </a:r>
            <a:endParaRPr/>
          </a:p>
          <a:p>
            <a:pPr indent="0" lvl="0" marL="0" rtl="0" algn="l">
              <a:spcBef>
                <a:spcPts val="0"/>
              </a:spcBef>
              <a:spcAft>
                <a:spcPts val="0"/>
              </a:spcAft>
              <a:buClr>
                <a:schemeClr val="dk1"/>
              </a:buClr>
              <a:buSzPts val="1100"/>
              <a:buFont typeface="Arial"/>
              <a:buNone/>
            </a:pPr>
            <a:r>
              <a:rPr lang="tr"/>
              <a:t>Boyut azaltma, </a:t>
            </a:r>
            <a:r>
              <a:rPr lang="tr">
                <a:highlight>
                  <a:srgbClr val="FFAB40"/>
                </a:highlight>
              </a:rPr>
              <a:t>mevcut özellikleri otomatik olarak azaltmaz.</a:t>
            </a:r>
            <a:r>
              <a:rPr lang="tr"/>
              <a:t> Bu yöntem</a:t>
            </a:r>
            <a:r>
              <a:rPr lang="tr">
                <a:highlight>
                  <a:srgbClr val="FFAB40"/>
                </a:highlight>
              </a:rPr>
              <a:t> ilk önce bir veri kümesindeki tüm özellikleri kullandığımız algoritmaya göre birkaç bileşene özetleyecektir.</a:t>
            </a:r>
            <a:r>
              <a:rPr lang="tr"/>
              <a:t> Boyut indirgemede iki farklı yöntem vardır: Doğrusal (Temel Bileşen Analizi) veya Doğrusal Olmayan (Manifold Öğrenme).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7b3786f1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7b3786f1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Boyut azalmasıyla bazı özelliklerin kaybedileceği kesindir; fakat amaçlanan,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kaybolan özelliklerin popülasyon hakkında çok az bilgi içeriyor olmasıdır.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yöntem, yüksek korelasyonlu değişkenleri bir araya getirerek,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verilerdeki en çok varyasyonu oluşturan </a:t>
            </a:r>
            <a:r>
              <a:rPr lang="tr">
                <a:solidFill>
                  <a:srgbClr val="292929"/>
                </a:solidFill>
                <a:highlight>
                  <a:schemeClr val="accent4"/>
                </a:highlight>
              </a:rPr>
              <a:t>“temel bileşenler”</a:t>
            </a:r>
            <a:r>
              <a:rPr lang="tr">
                <a:solidFill>
                  <a:srgbClr val="292929"/>
                </a:solidFill>
                <a:highlight>
                  <a:srgbClr val="FFFFFF"/>
                </a:highlight>
              </a:rPr>
              <a:t> olarak adlandırılan daha az sayıda yapay değişken kümesi oluşturur.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PCA verideki gerekli bilgileri ortaya çıkarmada oldukça etkili bir yöntemdir.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chemeClr val="dk1"/>
                </a:solidFill>
              </a:rPr>
              <a:t>PCA’in arkasında yatan temel mantık çok boyutlu bir veriyi, verideki temel özellikleri yakalayarak daha az sayıda değişkenle göstermektir.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boyutlarını döndür,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 yerine yeni boyut elde edecek ve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bu boyutların iz düşümlerinden yola çıkarak efektik bir analiz elde edecek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b3786f1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b3786f1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rPr b="1" lang="tr" sz="1050">
                <a:solidFill>
                  <a:srgbClr val="202122"/>
                </a:solidFill>
                <a:highlight>
                  <a:srgbClr val="FFFFFF"/>
                </a:highlight>
              </a:rPr>
              <a:t>Temel Bileşen analizi</a:t>
            </a:r>
            <a:r>
              <a:rPr lang="tr" sz="1050">
                <a:solidFill>
                  <a:srgbClr val="202122"/>
                </a:solidFill>
                <a:highlight>
                  <a:srgbClr val="FFFFFF"/>
                </a:highlight>
              </a:rPr>
              <a:t> (</a:t>
            </a:r>
            <a:r>
              <a:rPr b="1" lang="tr" sz="1050">
                <a:solidFill>
                  <a:srgbClr val="202122"/>
                </a:solidFill>
                <a:highlight>
                  <a:srgbClr val="FFFFFF"/>
                </a:highlight>
              </a:rPr>
              <a:t>TBA</a:t>
            </a:r>
            <a:r>
              <a:rPr lang="tr" sz="1050">
                <a:solidFill>
                  <a:srgbClr val="202122"/>
                </a:solidFill>
                <a:highlight>
                  <a:srgbClr val="FFFFFF"/>
                </a:highlight>
              </a:rPr>
              <a:t>), çok boyutlu uzaydaki bir verinin daha düşük boyutlu bir uzaya </a:t>
            </a:r>
            <a:r>
              <a:rPr lang="tr" sz="1050">
                <a:solidFill>
                  <a:srgbClr val="DD3333"/>
                </a:solidFill>
                <a:highlight>
                  <a:srgbClr val="FFFFFF"/>
                </a:highlight>
                <a:uFill>
                  <a:noFill/>
                </a:uFill>
                <a:hlinkClick r:id="rId2">
                  <a:extLst>
                    <a:ext uri="{A12FA001-AC4F-418D-AE19-62706E023703}">
                      <ahyp:hlinkClr val="tx"/>
                    </a:ext>
                  </a:extLst>
                </a:hlinkClick>
              </a:rPr>
              <a:t>izdüşümünü</a:t>
            </a:r>
            <a:r>
              <a:rPr lang="tr" sz="1050">
                <a:solidFill>
                  <a:srgbClr val="202122"/>
                </a:solidFill>
                <a:highlight>
                  <a:srgbClr val="FFFFFF"/>
                </a:highlight>
              </a:rPr>
              <a:t>, </a:t>
            </a:r>
            <a:r>
              <a:rPr lang="tr" sz="1050">
                <a:solidFill>
                  <a:srgbClr val="0645AD"/>
                </a:solidFill>
                <a:highlight>
                  <a:srgbClr val="FFFFFF"/>
                </a:highlight>
                <a:uFill>
                  <a:noFill/>
                </a:uFill>
                <a:hlinkClick r:id="rId3">
                  <a:extLst>
                    <a:ext uri="{A12FA001-AC4F-418D-AE19-62706E023703}">
                      <ahyp:hlinkClr val="tx"/>
                    </a:ext>
                  </a:extLst>
                </a:hlinkClick>
              </a:rPr>
              <a:t>varyansı</a:t>
            </a:r>
            <a:r>
              <a:rPr lang="tr" sz="1050">
                <a:solidFill>
                  <a:srgbClr val="202122"/>
                </a:solidFill>
                <a:highlight>
                  <a:srgbClr val="FFFFFF"/>
                </a:highlight>
              </a:rPr>
              <a:t> maksimize edecek şekilde bulma yöntemidir.</a:t>
            </a:r>
            <a:endParaRPr baseline="30000" sz="1400">
              <a:solidFill>
                <a:srgbClr val="202122"/>
              </a:solidFill>
              <a:highlight>
                <a:srgbClr val="FFFFFF"/>
              </a:highlight>
            </a:endParaRPr>
          </a:p>
          <a:p>
            <a:pPr indent="0" lvl="0" marL="0" rtl="0" algn="l">
              <a:spcBef>
                <a:spcPts val="0"/>
              </a:spcBef>
              <a:spcAft>
                <a:spcPts val="0"/>
              </a:spcAft>
              <a:buNone/>
            </a:pPr>
            <a:r>
              <a:rPr lang="tr" sz="1050">
                <a:solidFill>
                  <a:srgbClr val="0645AD"/>
                </a:solidFill>
                <a:highlight>
                  <a:srgbClr val="FFFFFF"/>
                </a:highlight>
                <a:uFill>
                  <a:noFill/>
                </a:uFill>
                <a:hlinkClick r:id="rId4">
                  <a:extLst>
                    <a:ext uri="{A12FA001-AC4F-418D-AE19-62706E023703}">
                      <ahyp:hlinkClr val="tx"/>
                    </a:ext>
                  </a:extLst>
                </a:hlinkClick>
              </a:rPr>
              <a:t>Uzayda</a:t>
            </a:r>
            <a:r>
              <a:rPr lang="tr" sz="1050">
                <a:solidFill>
                  <a:srgbClr val="202122"/>
                </a:solidFill>
                <a:highlight>
                  <a:srgbClr val="FFFFFF"/>
                </a:highlight>
              </a:rPr>
              <a:t> bir noktalar kümesi için, </a:t>
            </a:r>
            <a:r>
              <a:rPr lang="tr" sz="1050">
                <a:solidFill>
                  <a:srgbClr val="202122"/>
                </a:solidFill>
                <a:highlight>
                  <a:srgbClr val="FFAB40"/>
                </a:highlight>
              </a:rPr>
              <a:t>tüm noktalara ortalama uzaklığı en az olan "en uygun doğru" seçilir. </a:t>
            </a:r>
            <a:endParaRPr sz="1050">
              <a:solidFill>
                <a:srgbClr val="202122"/>
              </a:solidFill>
              <a:highlight>
                <a:srgbClr val="FFAB40"/>
              </a:highlight>
            </a:endParaRPr>
          </a:p>
          <a:p>
            <a:pPr indent="0" lvl="0" marL="0" rtl="0" algn="l">
              <a:spcBef>
                <a:spcPts val="0"/>
              </a:spcBef>
              <a:spcAft>
                <a:spcPts val="0"/>
              </a:spcAft>
              <a:buNone/>
            </a:pPr>
            <a:r>
              <a:rPr lang="tr" sz="1050">
                <a:solidFill>
                  <a:srgbClr val="202122"/>
                </a:solidFill>
                <a:highlight>
                  <a:srgbClr val="FFFFFF"/>
                </a:highlight>
              </a:rPr>
              <a:t>Daha sonra bu doğruya dik olanlar arasından yine en uygun doğru seçilerek, bu adımlar, yeni bir boyutun </a:t>
            </a:r>
            <a:r>
              <a:rPr lang="tr" sz="1050">
                <a:solidFill>
                  <a:srgbClr val="0645AD"/>
                </a:solidFill>
                <a:highlight>
                  <a:srgbClr val="FFFFFF"/>
                </a:highlight>
                <a:uFill>
                  <a:noFill/>
                </a:uFill>
                <a:hlinkClick r:id="rId5">
                  <a:extLst>
                    <a:ext uri="{A12FA001-AC4F-418D-AE19-62706E023703}">
                      <ahyp:hlinkClr val="tx"/>
                    </a:ext>
                  </a:extLst>
                </a:hlinkClick>
              </a:rPr>
              <a:t>varyansı</a:t>
            </a:r>
            <a:r>
              <a:rPr lang="tr" sz="1050">
                <a:solidFill>
                  <a:srgbClr val="202122"/>
                </a:solidFill>
                <a:highlight>
                  <a:srgbClr val="FFFFFF"/>
                </a:highlight>
              </a:rPr>
              <a:t> belirli bir eşiğin altına inene kadar tekrarlanır.</a:t>
            </a:r>
            <a:endParaRPr baseline="30000" sz="1400">
              <a:solidFill>
                <a:srgbClr val="202122"/>
              </a:solidFill>
              <a:highlight>
                <a:srgbClr val="FFFFFF"/>
              </a:highlight>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boyutlarını döndür, orjinal x-y boyutları yerine yeni boyut elde edecek ve bu boyutların iz düşümlerinden yola çıkarak efektik bir analiz elde edecek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1: Veri kümesini standartlaştırın.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Mesela elimizdeki 0-5 arasında input değeri bulunan 5 eleman var, ortalaması 0, starndart sapması 1 olan bir formule sokarsak hepsi scale edilmiş olur, veriye göre çeşitli formuller kullanabiliriz. </a:t>
            </a:r>
            <a:endParaRPr sz="1000">
              <a:solidFill>
                <a:schemeClr val="dk1"/>
              </a:solidFill>
            </a:endParaRPr>
          </a:p>
          <a:p>
            <a:pPr indent="0" lvl="0" marL="0" rtl="0" algn="l">
              <a:spcBef>
                <a:spcPts val="0"/>
              </a:spcBef>
              <a:spcAft>
                <a:spcPts val="0"/>
              </a:spcAft>
              <a:buClr>
                <a:schemeClr val="dk1"/>
              </a:buClr>
              <a:buSzPts val="1100"/>
              <a:buFont typeface="Arial"/>
              <a:buNone/>
            </a:pPr>
            <a:r>
              <a:rPr lang="tr" sz="900">
                <a:solidFill>
                  <a:schemeClr val="dk1"/>
                </a:solidFill>
                <a:highlight>
                  <a:srgbClr val="FFFFFF"/>
                </a:highlight>
                <a:latin typeface="Courier New"/>
                <a:ea typeface="Courier New"/>
                <a:cs typeface="Courier New"/>
                <a:sym typeface="Courier New"/>
              </a:rPr>
              <a:t>X = </a:t>
            </a:r>
            <a:r>
              <a:rPr lang="tr" sz="900">
                <a:solidFill>
                  <a:srgbClr val="0086B3"/>
                </a:solidFill>
                <a:highlight>
                  <a:srgbClr val="FFFFFF"/>
                </a:highlight>
                <a:latin typeface="Courier New"/>
                <a:ea typeface="Courier New"/>
                <a:cs typeface="Courier New"/>
                <a:sym typeface="Courier New"/>
              </a:rPr>
              <a:t>StandardScaler</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a:t>
            </a:r>
            <a:r>
              <a:rPr lang="tr" sz="900">
                <a:solidFill>
                  <a:srgbClr val="0086B3"/>
                </a:solidFill>
                <a:highlight>
                  <a:srgbClr val="FFFFFF"/>
                </a:highlight>
                <a:latin typeface="Courier New"/>
                <a:ea typeface="Courier New"/>
                <a:cs typeface="Courier New"/>
                <a:sym typeface="Courier New"/>
              </a:rPr>
              <a:t>fit_transform</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X</a:t>
            </a:r>
            <a:r>
              <a:rPr lang="tr" sz="900">
                <a:solidFill>
                  <a:srgbClr val="777777"/>
                </a:solidFill>
                <a:highlight>
                  <a:srgbClr val="FFFFFF"/>
                </a:highlight>
                <a:latin typeface="Courier New"/>
                <a:ea typeface="Courier New"/>
                <a:cs typeface="Courier New"/>
                <a:sym typeface="Courier New"/>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2: Veri kümesindeki özellikler için kovaryans matrisini hesaplayın.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Kovaryans, iki özelliğin birbiriyle nasıl değiştiğini ölçer. </a:t>
            </a:r>
            <a:r>
              <a:rPr lang="tr" sz="800">
                <a:solidFill>
                  <a:schemeClr val="dk1"/>
                </a:solidFill>
              </a:rPr>
              <a:t>(</a:t>
            </a:r>
            <a:r>
              <a:rPr lang="tr">
                <a:solidFill>
                  <a:schemeClr val="dk1"/>
                </a:solidFill>
                <a:highlight>
                  <a:schemeClr val="lt1"/>
                </a:highlight>
                <a:latin typeface="Roboto"/>
                <a:ea typeface="Roboto"/>
                <a:cs typeface="Roboto"/>
                <a:sym typeface="Roboto"/>
              </a:rPr>
              <a:t>doğrusal ilişkinin değişkenliğini ölçen bir kavramdır.) </a:t>
            </a:r>
            <a:r>
              <a:rPr lang="tr" sz="1000">
                <a:solidFill>
                  <a:schemeClr val="dk1"/>
                </a:solidFill>
              </a:rPr>
              <a:t>Pozitif kovaryans, özelliklerin birlikte arttığını ve azaldığını gösterir. negatif bir kovaryans, iki özelliğin zıt yönlerde değiştiğini gösterir.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3: Kovaryans matrisi için özdeğerleri ve özvektörleri hesaplayın.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Özvektörler, kovaryans matrisinin temel bileşenlerini (maksimum varyansın yönleri) temsil eder.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Özdeğerler, karşılık gelen büyüklükleridir. Karşılık gelen en büyük özdeğere sahip özvektör, maksimum varyansın yönünü temsil eder.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4: Özdeğerleri ve bunlara karşılık gelen özvektörleri sıralayın.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Artık öz değer ve özvektör hesaplandığına göre, özdeğerlerinin büyüklüğüne göre sıralanmaları gerekiyor.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Ana bileşenler, karşılık gelen öz değerlerinin büyüklüğüne göre sıralandığına göre, boyutsallık indirgemesi için kaç tane temel bileşen seçileceğini belirleme zamanı gelmiştir. Bu, özdeğerlerin kümülatif toplamını çizerek yapılabilir.</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5: k özdeğerleri seçin ve bir özvektör matrisi oluşturun.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Adım 6: Orijinal matrisi dönüştürün.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tr" sz="900">
                <a:solidFill>
                  <a:schemeClr val="dk1"/>
                </a:solidFill>
                <a:highlight>
                  <a:srgbClr val="FFFFFF"/>
                </a:highlight>
                <a:latin typeface="Roboto"/>
                <a:ea typeface="Roboto"/>
                <a:cs typeface="Roboto"/>
                <a:sym typeface="Roboto"/>
              </a:rPr>
              <a:t>Kovaryans iki değişken arasındaki doğrusal ilişkinin değişkenliğini ölçen bir kavramdır. </a:t>
            </a:r>
            <a:endParaRPr sz="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tr" sz="900">
                <a:solidFill>
                  <a:srgbClr val="574D4D"/>
                </a:solidFill>
                <a:highlight>
                  <a:srgbClr val="FFFFFF"/>
                </a:highlight>
              </a:rPr>
              <a:t>Kovaryans 2 veri arasındaki artış-azalış ilişkisini ortaya koyar. Eğer iki veri arasında hesaplanan kovaryans pozitif ise bu veriler birbirleriyle doğru orantılıdır. </a:t>
            </a:r>
            <a:endParaRPr sz="9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9f5842a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9f5842a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t-Dağıtılmış Stokastik Komşu Gömme (t-SNE), öncelikle veri keşfi ve yüksek boyutlu verilerin görselleştirilmesi için kullanılan denetimsiz, doğrusal olmayan bir tekniktir. Daha basit bir ifadeyle, t-SNE size verilerin yüksek boyutlu bir uzayda nasıl düzenlendiğine dair bir his veya sezgi verir.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t-SNE algoritması, yüksek boyutlu uzaydaki ve düşük boyutlu uzaydaki örnek çiftleri arasında bir benzerlik ölçüsü hesaplar. Daha sonra bir maliyet fonksiyonu kullanarak bu iki benzerlik ölçüsünü optimize etmeye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200">
                <a:solidFill>
                  <a:schemeClr val="dk1"/>
                </a:solidFill>
                <a:highlight>
                  <a:srgbClr val="FFFFFF"/>
                </a:highlight>
              </a:rPr>
              <a:t> t-SNE algoritmasının ana fikri, noktalar arasındaki uzaklıkları olabildiğince koruyacak bir şekilde düşük boyutlu bir temsil bulmaktır</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--PCA--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Özellik çıkarma ve görselleştirme için kullanılan denetimsiz, deterministik bir algoritma</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t-DSNE</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Yalnızca görselleştirme için kullanılan denetimsiz, rastgele bir algoritma</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--PCA--</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daha düşük boyutlu bir uzayda farklı noktaları uzak tutmaya odaklandığı bir doğrusal boyut azaltma tekniği uygular</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tr" sz="1200">
                <a:solidFill>
                  <a:schemeClr val="dk1"/>
                </a:solidFill>
                <a:highlight>
                  <a:schemeClr val="lt1"/>
                </a:highlight>
              </a:rPr>
              <a:t>t-DSNE</a:t>
            </a:r>
            <a:endParaRPr sz="1200">
              <a:solidFill>
                <a:schemeClr val="dk1"/>
              </a:solidFill>
              <a:highlight>
                <a:schemeClr val="lt1"/>
              </a:highlight>
            </a:endParaRPr>
          </a:p>
          <a:p>
            <a:pPr indent="0" lvl="0" marL="0" rtl="0" algn="l">
              <a:spcBef>
                <a:spcPts val="0"/>
              </a:spcBef>
              <a:spcAft>
                <a:spcPts val="0"/>
              </a:spcAft>
              <a:buNone/>
            </a:pPr>
            <a:r>
              <a:rPr lang="tr" sz="1200">
                <a:solidFill>
                  <a:schemeClr val="dk1"/>
                </a:solidFill>
                <a:highlight>
                  <a:srgbClr val="FFFFFF"/>
                </a:highlight>
              </a:rPr>
              <a:t>düşük boyutlu uzayda çok benzer veri noktalarını birbirine yakın tutmaya odaklandığı, doğrusal olmayan bir boyutsallık azaltma tekniği uygular.</a:t>
            </a:r>
            <a:endParaRPr sz="12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7b3786f1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7b3786f1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Kümeleme Analizi, veri analizinde önemli bir problemdir. Veri bilimcileri, hatalı çalışan sunucuları belirlemek, benzer ifade modellerine sahip genleri gruplamak ve çeşitli diğer uygulamaları gerçekleştirmek için kümelemeyi kullanır.</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tr" sz="1050">
                <a:solidFill>
                  <a:srgbClr val="4A4A4A"/>
                </a:solidFill>
                <a:highlight>
                  <a:srgbClr val="FFFFFF"/>
                </a:highlight>
              </a:rPr>
              <a:t>Uygun planlama ile cluster mimarisinin uygulanabileceği servisler neredeyse sınırsız gibidir. Ancak pratikte en çok kullanılan bazı servisleri şu şekilde sıralayabiliriz;</a:t>
            </a:r>
            <a:endParaRPr sz="1050">
              <a:solidFill>
                <a:srgbClr val="4A4A4A"/>
              </a:solidFill>
              <a:highlight>
                <a:srgbClr val="FFFFFF"/>
              </a:highlight>
            </a:endParaRPr>
          </a:p>
          <a:p>
            <a:pPr indent="-295275" lvl="0" marL="647700" rtl="0" algn="l">
              <a:lnSpc>
                <a:spcPct val="115000"/>
              </a:lnSpc>
              <a:spcBef>
                <a:spcPts val="2200"/>
              </a:spcBef>
              <a:spcAft>
                <a:spcPts val="0"/>
              </a:spcAft>
              <a:buClr>
                <a:srgbClr val="4A4A4A"/>
              </a:buClr>
              <a:buSzPts val="1050"/>
              <a:buChar char="●"/>
            </a:pPr>
            <a:r>
              <a:rPr lang="tr" sz="1050">
                <a:solidFill>
                  <a:srgbClr val="4A4A4A"/>
                </a:solidFill>
                <a:highlight>
                  <a:srgbClr val="FFFFFF"/>
                </a:highlight>
              </a:rPr>
              <a:t>Mail servisleri (MS Exchange Server, Dovecot, Exim)</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Uygulama servisleri IIS (Apache, Nginx, Internet Information Services)</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Veri tabanı servisleri (MS SQL, MySQL, MariaDB, Postgresql)</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File Server (Dosya paylaşım servisleri)</a:t>
            </a:r>
            <a:endParaRPr sz="1050">
              <a:solidFill>
                <a:srgbClr val="4A4A4A"/>
              </a:solidFill>
              <a:highlight>
                <a:srgbClr val="FFFFFF"/>
              </a:highlight>
            </a:endParaRPr>
          </a:p>
          <a:p>
            <a:pPr indent="0" lvl="0" marL="0" rtl="0" algn="l">
              <a:lnSpc>
                <a:spcPct val="140000"/>
              </a:lnSpc>
              <a:spcBef>
                <a:spcPts val="2200"/>
              </a:spcBef>
              <a:spcAft>
                <a:spcPts val="0"/>
              </a:spcAft>
              <a:buNone/>
            </a:pPr>
            <a:r>
              <a:rPr b="1" lang="tr" sz="1500">
                <a:solidFill>
                  <a:srgbClr val="333333"/>
                </a:solidFill>
                <a:highlight>
                  <a:srgbClr val="FFFFFF"/>
                </a:highlight>
              </a:rPr>
              <a:t>Cluster Yapıların Avantajları</a:t>
            </a:r>
            <a:endParaRPr b="1" sz="1500">
              <a:solidFill>
                <a:srgbClr val="333333"/>
              </a:solidFill>
              <a:highlight>
                <a:srgbClr val="FFFFFF"/>
              </a:highlight>
            </a:endParaRPr>
          </a:p>
          <a:p>
            <a:pPr indent="-295275" lvl="0" marL="647700" rtl="0" algn="l">
              <a:lnSpc>
                <a:spcPct val="115000"/>
              </a:lnSpc>
              <a:spcBef>
                <a:spcPts val="2200"/>
              </a:spcBef>
              <a:spcAft>
                <a:spcPts val="0"/>
              </a:spcAft>
              <a:buClr>
                <a:srgbClr val="4A4A4A"/>
              </a:buClr>
              <a:buSzPts val="1050"/>
              <a:buChar char="●"/>
            </a:pPr>
            <a:r>
              <a:rPr lang="tr" sz="1050">
                <a:solidFill>
                  <a:srgbClr val="4A4A4A"/>
                </a:solidFill>
                <a:highlight>
                  <a:srgbClr val="FFFFFF"/>
                </a:highlight>
              </a:rPr>
              <a:t>Donanımsal veya yazılımsal hatalar hızla algılanır ve sorunun olduğu node’un işlemleri başka bir node tarafından gerçekleştirilir. Bu özelliğiyle de cluster yapılar, özellikle kritik öneme sahip süreç ve uygulamalarda HA (high availability) konusunda oldukça önemlidir.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Cluster yapılarda bir node’un işlemleri başka bir node’a kolaylıkla taşınabildiğinden planlı bakım çalışmalarında istemcilerin kaynaklara ve hizmetlere erişimlerinde yaşanabilecek kesintiler azalacaktır.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Uygulamalar birden çok sunucuya dağıtıldığından yanıt sürelerinde iyileşmeler gözlenebilir.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Cluster üzerinde çalışan tüm node’lar ve kaynaklar, tek bir sunucuda barındırılıyormuş gibi yönetilebilir.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t/>
            </a:r>
            <a:endParaRPr sz="1050">
              <a:solidFill>
                <a:srgbClr val="4A4A4A"/>
              </a:solidFill>
              <a:highlight>
                <a:srgbClr val="FFFFFF"/>
              </a:highlight>
            </a:endParaRPr>
          </a:p>
          <a:p>
            <a:pPr indent="0" lvl="0" marL="0" rtl="0" algn="l">
              <a:spcBef>
                <a:spcPts val="2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49ba867b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49ba867b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7b3786f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7b3786f1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centroid base → k-means içerir</a:t>
            </a:r>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Hiç kitaplığınızı, aynı konulara ait kitapların aynı raflarda veya aynı blokta olacak şekilde organize ettiniz mi? Muhtemelen ettiniz. Benzer nesneleri birlikte gruplamayı zaten biliyorsunuz. Fikir çok basit olsa da, bu fikirden etkilenen kullanım durumlarının miktarı muazzamdır. Makine öğrenmesi literatüründe buna genellikle kümeleme denir</a:t>
            </a:r>
            <a:endParaRPr>
              <a:solidFill>
                <a:srgbClr val="292929"/>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a103dca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a103dca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mesela post-it örneği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amaç: verileri en iyi şekilde özetleyen bir dizi örnek bulmak.</a:t>
            </a:r>
            <a:endParaRPr/>
          </a:p>
          <a:p>
            <a:pPr indent="0" lvl="0" marL="0" rtl="0" algn="l">
              <a:spcBef>
                <a:spcPts val="0"/>
              </a:spcBef>
              <a:spcAft>
                <a:spcPts val="0"/>
              </a:spcAft>
              <a:buNone/>
            </a:pPr>
            <a:r>
              <a:rPr lang="tr"/>
              <a:t>veri noktaları arasındaki benzerliklere dayalı olarak çalışıyor.</a:t>
            </a:r>
            <a:endParaRPr/>
          </a:p>
          <a:p>
            <a:pPr indent="0" lvl="0" marL="0" rtl="0" algn="l">
              <a:spcBef>
                <a:spcPts val="0"/>
              </a:spcBef>
              <a:spcAft>
                <a:spcPts val="0"/>
              </a:spcAft>
              <a:buNone/>
            </a:pPr>
            <a:r>
              <a:rPr lang="tr"/>
              <a:t>veri kümesindeki her örnek için küme tahmin etmeye ediyor. Tahmin sonrası her kümeyi farklı renklendiriyor.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çok ve gereksiz sayıda küme bulmak, çok veri ile kötü çalışmak gibi sıkıntıları var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bu algoritma iki bilgiye ihtiyaç duyar;</a:t>
            </a:r>
            <a:endParaRPr/>
          </a:p>
          <a:p>
            <a:pPr indent="0" lvl="0" marL="0" rtl="0" algn="l">
              <a:spcBef>
                <a:spcPts val="0"/>
              </a:spcBef>
              <a:spcAft>
                <a:spcPts val="0"/>
              </a:spcAft>
              <a:buNone/>
            </a:pPr>
            <a:r>
              <a:rPr lang="tr"/>
              <a:t>2 data arasında</a:t>
            </a:r>
            <a:r>
              <a:rPr b="1" lang="tr"/>
              <a:t> benzerlik</a:t>
            </a:r>
            <a:r>
              <a:rPr lang="tr"/>
              <a:t> (similarities): Benzerlik, k veri noktasının i veri noktası için örnek olmaya ne kadar uygun olduğunu gösterir.</a:t>
            </a:r>
            <a:endParaRPr/>
          </a:p>
          <a:p>
            <a:pPr indent="0" lvl="0" marL="0" rtl="0" algn="l">
              <a:spcBef>
                <a:spcPts val="0"/>
              </a:spcBef>
              <a:spcAft>
                <a:spcPts val="0"/>
              </a:spcAft>
              <a:buNone/>
            </a:pPr>
            <a:r>
              <a:rPr b="1" lang="tr"/>
              <a:t>preferences </a:t>
            </a:r>
            <a:r>
              <a:rPr lang="tr"/>
              <a:t>(tercihler): tercih küme sayısını etkiler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EAD1DC"/>
                </a:highlight>
              </a:rPr>
              <a:t>Yakınlık yayılımı</a:t>
            </a:r>
            <a:r>
              <a:rPr lang="tr"/>
              <a:t>, iyi bir dizi örnek ve küme ortaya çıkana kadar gerçek değerli mesajları ağın kenarları boyunca özyinelemeli olarak iletir. • Mesajlar şunları içerir: – sorumluluk – uygunluk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49ba867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49ba867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Hiyerarşik kümeleme yöntemleri, bölümleme yöntemlerinden farklıdır. Veri noktalarını benzerliklerine göre seviyelere / hiyerarşilere ayırırlar. Bu seviyeler birlikte ağaç benzeri bir yapı oluşturur (dendrogram). Bu bölünme iki şekilde gerçekleşebilir — yukarıdan aşağıya ve aşağıdan yukarıya.</a:t>
            </a:r>
            <a:endParaRPr>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Hiyerarşik kümeleme adındanda anlaşılacağı üzere bir kümeleme algoritmasıdır. </a:t>
            </a:r>
            <a:r>
              <a:rPr lang="tr" sz="1200">
                <a:solidFill>
                  <a:srgbClr val="292929"/>
                </a:solidFill>
                <a:highlight>
                  <a:srgbClr val="FFFF00"/>
                </a:highlight>
                <a:latin typeface="Georgia"/>
                <a:ea typeface="Georgia"/>
                <a:cs typeface="Georgia"/>
                <a:sym typeface="Georgia"/>
              </a:rPr>
              <a:t>Agglomerative </a:t>
            </a:r>
            <a:r>
              <a:rPr i="1" lang="tr" sz="1200">
                <a:solidFill>
                  <a:srgbClr val="292929"/>
                </a:solidFill>
                <a:highlight>
                  <a:srgbClr val="FFFF00"/>
                </a:highlight>
                <a:latin typeface="Georgia"/>
                <a:ea typeface="Georgia"/>
                <a:cs typeface="Georgia"/>
                <a:sym typeface="Georgia"/>
              </a:rPr>
              <a:t>( Parçadan bütüne )</a:t>
            </a:r>
            <a:r>
              <a:rPr lang="tr" sz="1200">
                <a:solidFill>
                  <a:srgbClr val="292929"/>
                </a:solidFill>
                <a:highlight>
                  <a:srgbClr val="FFFFFF"/>
                </a:highlight>
                <a:latin typeface="Georgia"/>
                <a:ea typeface="Georgia"/>
                <a:cs typeface="Georgia"/>
                <a:sym typeface="Georgia"/>
              </a:rPr>
              <a:t> ve Divisive </a:t>
            </a:r>
            <a:r>
              <a:rPr i="1" lang="tr" sz="1200">
                <a:solidFill>
                  <a:srgbClr val="292929"/>
                </a:solidFill>
                <a:highlight>
                  <a:srgbClr val="FFFFFF"/>
                </a:highlight>
                <a:latin typeface="Georgia"/>
                <a:ea typeface="Georgia"/>
                <a:cs typeface="Georgia"/>
                <a:sym typeface="Georgia"/>
              </a:rPr>
              <a:t>( Bütünden parçaya )</a:t>
            </a:r>
            <a:r>
              <a:rPr lang="tr" sz="1200">
                <a:solidFill>
                  <a:srgbClr val="292929"/>
                </a:solidFill>
                <a:highlight>
                  <a:srgbClr val="FFFFFF"/>
                </a:highlight>
                <a:latin typeface="Georgia"/>
                <a:ea typeface="Georgia"/>
                <a:cs typeface="Georgia"/>
                <a:sym typeface="Georgia"/>
              </a:rPr>
              <a:t> olarak iki farklı varyasyonu vardır.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Agglomerative varyasyonunu anlatmaya çalışırsak </a:t>
            </a: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rgbClr val="FFFFFF"/>
                </a:highlight>
                <a:latin typeface="Georgia"/>
                <a:ea typeface="Georgia"/>
                <a:cs typeface="Georgia"/>
                <a:sym typeface="Georgia"/>
              </a:rPr>
              <a:t>. Divisive ise Agglomerative’ in tam tersidir. İlk başta tüm veriler tek bir küme oluşturulur. Daha sonra bu küme parçalanarak kümeleme işlemi yapılır.,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sağ görsel örneğinde de yer alan;</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Dendrogram, benzer veri kümeleri arasındaki ilişkileri veya hiyerarşik kümelenmeyi gösteren bir ağaç diyagramıdır. Kaç tane küme oluşturacağımız bilgisini verir.</a:t>
            </a:r>
            <a:r>
              <a:rPr b="1" lang="tr" sz="1200">
                <a:solidFill>
                  <a:srgbClr val="292929"/>
                </a:solidFill>
                <a:highlight>
                  <a:srgbClr val="FFFFFF"/>
                </a:highlight>
                <a:latin typeface="Georgia"/>
                <a:ea typeface="Georgia"/>
                <a:cs typeface="Georgia"/>
                <a:sym typeface="Georgia"/>
              </a:rPr>
              <a:t> En uzun bacaktan çizilen yatay çizgi küme sayısını verir. </a:t>
            </a:r>
            <a:r>
              <a:rPr lang="tr" sz="1200">
                <a:solidFill>
                  <a:srgbClr val="292929"/>
                </a:solidFill>
                <a:highlight>
                  <a:srgbClr val="FFFFFF"/>
                </a:highlight>
                <a:latin typeface="Georgia"/>
                <a:ea typeface="Georgia"/>
                <a:cs typeface="Georgia"/>
                <a:sym typeface="Georgia"/>
              </a:rPr>
              <a:t>Dendrogram şemasını yorumlarsak kümelenme şekli aşağıdaki gibidir.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ad981f8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ad981f8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chemeClr val="lt1"/>
                </a:highlight>
                <a:latin typeface="Georgia"/>
                <a:ea typeface="Georgia"/>
                <a:cs typeface="Georgia"/>
                <a:sym typeface="Georgia"/>
              </a:rPr>
              <a:t>. </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tr" sz="1200">
                <a:solidFill>
                  <a:srgbClr val="292929"/>
                </a:solidFill>
                <a:highlight>
                  <a:schemeClr val="lt1"/>
                </a:highlight>
                <a:latin typeface="Georgia"/>
                <a:ea typeface="Georgia"/>
                <a:cs typeface="Georgia"/>
                <a:sym typeface="Georgia"/>
              </a:rPr>
              <a:t>Divisive ise Agglomerative’ in tam tersidir. İlk başta tüm veriler tek bir küme oluşturulur. Daha sonra bu küme parçalanarak kümeleme işlemi yapılır.,</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ad65975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ad65975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ae64816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ae64816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Bu algoritmayı kullanarak, bireysel veri noktalarının ilişkisini ve kümelerin ilişkilerini görebilirsiniz. </a:t>
            </a:r>
            <a:endParaRPr/>
          </a:p>
          <a:p>
            <a:pPr indent="0" lvl="0" marL="0" rtl="0" algn="l">
              <a:spcBef>
                <a:spcPts val="0"/>
              </a:spcBef>
              <a:spcAft>
                <a:spcPts val="0"/>
              </a:spcAft>
              <a:buNone/>
            </a:pPr>
            <a:r>
              <a:rPr lang="tr">
                <a:highlight>
                  <a:schemeClr val="accent4"/>
                </a:highlight>
              </a:rPr>
              <a:t>Bu, kümeler arası mesafeye dayalı olarak küçük kümelerin birbiri ardına birleştirilmesiyle elde edilir.</a:t>
            </a:r>
            <a:r>
              <a:rPr lang="tr"/>
              <a:t> </a:t>
            </a:r>
            <a:endParaRPr/>
          </a:p>
          <a:p>
            <a:pPr indent="0" lvl="0" marL="0" rtl="0" algn="l">
              <a:spcBef>
                <a:spcPts val="0"/>
              </a:spcBef>
              <a:spcAft>
                <a:spcPts val="0"/>
              </a:spcAft>
              <a:buNone/>
            </a:pPr>
            <a:r>
              <a:rPr lang="tr"/>
              <a:t>Sonunda, bireysel veri noktaları ve kümeler arasındaki ilişkiyi gösteren bir ağaç yapısı veya dendrogram elde edersiniz.</a:t>
            </a:r>
            <a:endParaRPr/>
          </a:p>
          <a:p>
            <a:pPr indent="0" lvl="0" marL="0" rtl="0" algn="l">
              <a:spcBef>
                <a:spcPts val="0"/>
              </a:spcBef>
              <a:spcAft>
                <a:spcPts val="0"/>
              </a:spcAft>
              <a:buNone/>
            </a:pPr>
            <a:r>
              <a:rPr lang="tr">
                <a:highlight>
                  <a:schemeClr val="accent4"/>
                </a:highlight>
              </a:rPr>
              <a:t>Dendrogramın yüksekliği, kümeler arasındaki mesafedir</a:t>
            </a:r>
            <a:endParaRPr>
              <a:highlight>
                <a:schemeClr val="accent4"/>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49ba867b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49ba867b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050" u="sng">
                <a:solidFill>
                  <a:srgbClr val="0645AD"/>
                </a:solidFill>
                <a:highlight>
                  <a:srgbClr val="FFFFFF"/>
                </a:highlight>
                <a:hlinkClick r:id="rId2">
                  <a:extLst>
                    <a:ext uri="{A12FA001-AC4F-418D-AE19-62706E023703}">
                      <ahyp:hlinkClr val="tx"/>
                    </a:ext>
                  </a:extLst>
                </a:hlinkClick>
              </a:rPr>
              <a:t>Standart normal dağılım</a:t>
            </a:r>
            <a:r>
              <a:rPr lang="tr" sz="1050">
                <a:solidFill>
                  <a:srgbClr val="202122"/>
                </a:solidFill>
                <a:highlight>
                  <a:srgbClr val="FFFFFF"/>
                </a:highlight>
              </a:rPr>
              <a:t>, </a:t>
            </a:r>
            <a:r>
              <a:rPr lang="tr" sz="1050">
                <a:solidFill>
                  <a:srgbClr val="0645AD"/>
                </a:solidFill>
                <a:highlight>
                  <a:srgbClr val="FFFFFF"/>
                </a:highlight>
                <a:uFill>
                  <a:noFill/>
                </a:uFill>
                <a:hlinkClick r:id="rId3">
                  <a:extLst>
                    <a:ext uri="{A12FA001-AC4F-418D-AE19-62706E023703}">
                      <ahyp:hlinkClr val="tx"/>
                    </a:ext>
                  </a:extLst>
                </a:hlinkClick>
              </a:rPr>
              <a:t>ortalama</a:t>
            </a:r>
            <a:r>
              <a:rPr lang="tr" sz="1050">
                <a:solidFill>
                  <a:srgbClr val="202122"/>
                </a:solidFill>
                <a:highlight>
                  <a:srgbClr val="FFFFFF"/>
                </a:highlight>
              </a:rPr>
              <a:t> değeri 0 ve </a:t>
            </a:r>
            <a:r>
              <a:rPr lang="tr" sz="1050">
                <a:solidFill>
                  <a:srgbClr val="0645AD"/>
                </a:solidFill>
                <a:highlight>
                  <a:srgbClr val="FFFFFF"/>
                </a:highlight>
                <a:uFill>
                  <a:noFill/>
                </a:uFill>
                <a:hlinkClick r:id="rId4">
                  <a:extLst>
                    <a:ext uri="{A12FA001-AC4F-418D-AE19-62706E023703}">
                      <ahyp:hlinkClr val="tx"/>
                    </a:ext>
                  </a:extLst>
                </a:hlinkClick>
              </a:rPr>
              <a:t>varyans</a:t>
            </a:r>
            <a:r>
              <a:rPr lang="tr" sz="1050">
                <a:solidFill>
                  <a:srgbClr val="202122"/>
                </a:solidFill>
                <a:highlight>
                  <a:srgbClr val="FFFFFF"/>
                </a:highlight>
              </a:rPr>
              <a:t> değeri 1 olan normal dağılım ailesinin tek bir elemanıdır.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Verilerin Gauss dağılımları gibi dağılımlardan oluştuğunu varsayar. </a:t>
            </a:r>
            <a:endParaRPr/>
          </a:p>
          <a:p>
            <a:pPr indent="0" lvl="0" marL="0" rtl="0" algn="l">
              <a:spcBef>
                <a:spcPts val="0"/>
              </a:spcBef>
              <a:spcAft>
                <a:spcPts val="0"/>
              </a:spcAft>
              <a:buNone/>
            </a:pPr>
            <a:r>
              <a:rPr lang="tr"/>
              <a:t>Resimde, dağıtım tabanlı algoritma, verileri üç Gauss dağılımında kümeler. </a:t>
            </a:r>
            <a:endParaRPr/>
          </a:p>
          <a:p>
            <a:pPr indent="0" lvl="0" marL="0" rtl="0" algn="l">
              <a:spcBef>
                <a:spcPts val="0"/>
              </a:spcBef>
              <a:spcAft>
                <a:spcPts val="0"/>
              </a:spcAft>
              <a:buNone/>
            </a:pPr>
            <a:r>
              <a:rPr lang="tr"/>
              <a:t>Dağılımın merkezine olan uzaklık arttıkça, bir noktanın dağılıma ait olma olasılığı azalır. </a:t>
            </a:r>
            <a:endParaRPr/>
          </a:p>
          <a:p>
            <a:pPr indent="0" lvl="0" marL="0" rtl="0" algn="l">
              <a:spcBef>
                <a:spcPts val="0"/>
              </a:spcBef>
              <a:spcAft>
                <a:spcPts val="0"/>
              </a:spcAft>
              <a:buNone/>
            </a:pPr>
            <a:r>
              <a:rPr lang="tr"/>
              <a:t>Bantlar, olasılığın azaldığını gösteriyor. </a:t>
            </a:r>
            <a:endParaRPr/>
          </a:p>
          <a:p>
            <a:pPr indent="0" lvl="0" marL="0" rtl="0" algn="l">
              <a:spcBef>
                <a:spcPts val="0"/>
              </a:spcBef>
              <a:spcAft>
                <a:spcPts val="0"/>
              </a:spcAft>
              <a:buNone/>
            </a:pPr>
            <a:r>
              <a:rPr lang="tr"/>
              <a:t>Verilerinizdeki dağıtım türünü bilmiyorsanız farklı bir algoritma kullanmalısınız.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rgbClr val="292929"/>
                </a:solidFill>
                <a:highlight>
                  <a:srgbClr val="FFFFFF"/>
                </a:highlight>
              </a:rPr>
              <a:t>Veri noktalarının mesafesini göz önünde bulundurmak yerine, yoğunluğa dayalı kümeleme yöntemlerinde, bir mahalle kümeleri oluşturduğu düşünülmektedir. Komşuluk, verilen verilerden bir küme oluşturmak için ilgilenilen bir bölgede (tipik olarak başka bir veri noktası) bulunması gereken buradaki veri noktalarının sayısını ifade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K-ortalamalardan farklı olarak, DBSCAN parametre olarak küme sayısını gerektirmez. Bunun yerine, verilere dayalı olarak kümelerin sayısını çıkarır ve rasgele şekle sahip kümeleri keşfedebilir (karşılaştırma için, k-ortalamaları genellikle küresel kümeleri keşfeder). Daha önce söylediğim gibi, ɛ-komşu, yerel yoğunluğu yaklaşık olarak tahmin etmek için DBSCAN için temeldir, bu nedenle algoritmanın iki parametresi vardır: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ɛ: Bir veri noktası etrafındaki mahallelerimizin yarıçapı p.</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minPts: Bir kümeyi tanımlamak için bir mahallede istediğimiz minimum veri noktası sayısı.</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Bu iki parametreyi kullanarak, DBSCAN veri noktalarını üç kategoriye ayırır: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Çekirdek Noktalar: Nbhd(p,ɛ) [p'nin komşuluğu] en az minPts içeriyorsa, bir p veri noktası bir çekirdek noktadır; |Nbhd(p,ɛ)| &gt;= minPts.</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Sınır Noktaları: Nbhd(q, ɛ) minPts'den daha az veri noktası içeriyorsa *q veri noktası bir sınır noktasıdır, ancak q'ya bazı p çekirdek noktasından erişilebilir.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Aykırı Değer: Bir o veri noktası, ne bir çekirdek nokta ne de bir sınır noktası değilse bir aykırı değerdir. Esasen, bu “diğer” sınıftır.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Bu tanımlar soyut görünebilir, bu yüzden her birinin ne anlama geldiğini daha ayrıntılı olarak ele alalım.</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kümeleme modelinde, veri alanındaki veri noktalarının çeşitli yoğunluktaki alanları için veri alanı aranacaktır. Veri alanında bulunan farklı yoğunluklara dayalı olarak çeşitli yoğunluk bölgelerini izole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Yoğunluğa Dayalı Kümeleme, veri alanındaki bir kümenin, bu tür diğer kümelerden düşük noktalı bitişik bölgelerle ayrılan, yüksek nokta yoğunluklu bitişik bir bölge olduğu fikrine dayanarak, verilerdeki ayırt edici grupları/kümeleri tanımlayan denetimsiz öğrenme yöntemlerini ifade eder. yoğunluk. Düşük nokta yoğunluğunun ayırma bölgelerindeki veri noktaları tipik olarak gürültü/aykırı değerler olarak kabul edilir.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Her nokta için komşuluğu hesaplamak için aynı ɛ'yi kullanırız, bu nedenle tüm komşulukların hacmi aynıdır. Ancak, farklı olan her mahalledeki diğer noktaların sayısıdır. Mahalledeki veri noktalarının sayısını onun kütlesi olarak düşünebileceğimizi söylediğimi hatırlayın. Her mahallenin hacmi sabittir ve komşuluğun kütlesi değişkendir, bu nedenle bir çekirdek nokta olması için gereken minimum kütle miktarına bir eşik koyarak, esasen minimum bir yoğunluk eşiği belirliyoruz. Bu nedenle, çekirdek noktalar, minimum yoğunluk gereksinimini karşılayan veri noktalarıdır.</a:t>
            </a:r>
            <a:endParaRPr>
              <a:solidFill>
                <a:srgbClr val="292929"/>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49ba867b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49ba867b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Hiyerarşik kümelemenin aksine, verileri hiyerarşik olmayan kümeler halinde düzenler.</a:t>
            </a:r>
            <a:endParaRPr/>
          </a:p>
          <a:p>
            <a:pPr indent="0" lvl="0" marL="0" rtl="0" algn="l">
              <a:spcBef>
                <a:spcPts val="0"/>
              </a:spcBef>
              <a:spcAft>
                <a:spcPts val="0"/>
              </a:spcAft>
              <a:buNone/>
            </a:pPr>
            <a:r>
              <a:rPr lang="tr"/>
              <a:t>k-means, en yaygın olarak kullanılan centroid tabanlı kümeleme algoritmasıdır. </a:t>
            </a:r>
            <a:endParaRPr/>
          </a:p>
          <a:p>
            <a:pPr indent="0" lvl="0" marL="0" rtl="0" algn="l">
              <a:spcBef>
                <a:spcPts val="0"/>
              </a:spcBef>
              <a:spcAft>
                <a:spcPts val="0"/>
              </a:spcAft>
              <a:buClr>
                <a:schemeClr val="dk1"/>
              </a:buClr>
              <a:buSzPts val="1100"/>
              <a:buFont typeface="Arial"/>
              <a:buNone/>
            </a:pPr>
            <a:r>
              <a:rPr lang="tr"/>
              <a:t>Centroid tabanlı algoritmalar verimlidir ancak başlangıç koşullarına ve aykırı değerlere karşı hassastır.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Algoritmanın arkasındaki temel fikir, kümedeki noktaların merkeze olan uzaklıklarının karesi en aza indirilecek şekilde, merkeze yakınlıklarına göre gruplandırılmış k nokta kümesini bulmak ve ardından k tane ağırlık merkezi bulmaktır.</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49ba867b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49ba867b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ve Hiyerarşik Bölütleme yaygın olarak kullanılan kümeleme algoritmalarındandır. Bu algoritmalar müşteri segmentasyonu, pazar segmentasyonu, bilgisayar ile görü gibi alanlarda sıkça kullanılırlar.</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 birbiriyle özdeş yakın özellikte olan verilerin tek bir grupta toplanması</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classification da sınıflarımız belli, clustering de elimizde sınıf yok. birbirine yakınlık kurarak bir gruplandırma yapıyor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türleri (4 tane)</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overlapping-- bir kümeye tam dahil olamama durumu, merkezde bu gruptadır dediğiniz ama git gide bulanıklaşan</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hierarchical clustering -- uçan hayvanlar, yüzen hayvanlar, memeliler, net şekilde bölünmesini isteriz, ağaç çizen herhangi bir örnek</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algoritması</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önce 2 boyutlu bir uzay üzerine serilmiş</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2 nokta verilmiş (kaç nokta olacağını siz veriyorsunuz, k aslında sizi versiğiniz renkli nokta sayısı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means ortalama demek, bu noktaların means kabul ederek bölütleme yapacak</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sınıflandırma yapmış, bir sınır çizilmiş, (çizgi ile)</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sonunda da bölütleme işlemi yapılmış</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chemeClr val="accent4"/>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chemeClr val="accent4"/>
                </a:highlight>
                <a:latin typeface="Georgia"/>
                <a:ea typeface="Georgia"/>
                <a:cs typeface="Georgia"/>
                <a:sym typeface="Georgia"/>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sz="1200">
              <a:solidFill>
                <a:srgbClr val="292929"/>
              </a:solidFill>
              <a:highlight>
                <a:schemeClr val="accent4"/>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49ba867b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49ba867b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292929"/>
                </a:solidFill>
                <a:highlight>
                  <a:schemeClr val="accent4"/>
                </a:highlight>
              </a:rPr>
              <a:t>amaç fonksiyonu??</a:t>
            </a:r>
            <a:endParaRPr>
              <a:solidFill>
                <a:srgbClr val="292929"/>
              </a:solidFill>
              <a:highlight>
                <a:schemeClr val="accent4"/>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K-Means’ teki </a:t>
            </a:r>
            <a:r>
              <a:rPr b="1" lang="tr">
                <a:solidFill>
                  <a:srgbClr val="292929"/>
                </a:solidFill>
                <a:highlight>
                  <a:srgbClr val="FFFFFF"/>
                </a:highlight>
              </a:rPr>
              <a:t>K değeri küme sayısını </a:t>
            </a:r>
            <a:r>
              <a:rPr lang="tr">
                <a:solidFill>
                  <a:srgbClr val="292929"/>
                </a:solidFill>
                <a:highlight>
                  <a:srgbClr val="FFFFFF"/>
                </a:highlight>
              </a:rPr>
              <a:t>belirler ve bu değeri parametre olarak alması gerekir.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Kümeleme sonucu küme içi elamanlar arasındaki benzerlikler çok iken, kümeler arası (inter-cluster) elamanları arasındaki benzerlikler çok düşüktür.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7b3786f1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7b3786f1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050">
                <a:solidFill>
                  <a:srgbClr val="202122"/>
                </a:solidFill>
                <a:highlight>
                  <a:srgbClr val="FFFFFF"/>
                </a:highlight>
              </a:rPr>
              <a:t>Amaç, gerçekleştirilen bölümleme işlemi sonunda elde edilen kümelerin, küme içi benzerliklerinin maksimum ve kümeler arası benzerliklerinin ise minimum olmasını sağlamaktır.</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9ba867b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9ba867b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k değerini 3 seçildiği için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9f5842a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9f5842a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neden dirsek noktası?</a:t>
            </a:r>
            <a:endParaRPr sz="1200">
              <a:solidFill>
                <a:srgbClr val="292929"/>
              </a:solidFill>
              <a:highlight>
                <a:srgbClr val="FFFFFF"/>
              </a:highlight>
              <a:latin typeface="Georgia"/>
              <a:ea typeface="Georgia"/>
              <a:cs typeface="Georgia"/>
              <a:sym typeface="Georgia"/>
            </a:endParaRPr>
          </a:p>
          <a:p>
            <a:pPr indent="0" lvl="0" marL="0" marR="114300" rtl="0" algn="l">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Elbow metodu; noktaların her K değerine göre küme merkezine uzaklıklarının karesi toplamı hesaplanmaktadır. Bu değerlere göre her K değeri için grafik çizilmektedir. Grafik üzerinde toplamlar arasındaki farkın azalmaya başladığı dirsek noktası en uygun K değeri olarak belirlenmektedir</a:t>
            </a:r>
            <a:endParaRPr sz="1300">
              <a:solidFill>
                <a:srgbClr val="292929"/>
              </a:solidFill>
              <a:highlight>
                <a:srgbClr val="FFFFFF"/>
              </a:highlight>
              <a:latin typeface="Georgia"/>
              <a:ea typeface="Georgia"/>
              <a:cs typeface="Georgia"/>
              <a:sym typeface="Georgia"/>
            </a:endParaRPr>
          </a:p>
          <a:p>
            <a:pPr indent="0" lvl="0" marL="0" marR="114300" rtl="0" algn="l">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Yukarıdaki grafikten, k=3'te grafiğin optimum bir minimum değere ulaştığını çıkarabiliriz. 4'ten sonra küme içi mesafe azalsa da, daha fazla hesaplama yapıyor olurduk.</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K değerini kendimiz belirleyebileceğimiz gibi, farklı methodlarla da belirleyebiliriz.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elbow bunlardan biridir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en uygun K değerini seçmemize yardımcı olur.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her K değerine göre küme merkezine uzaklıklarının karesi toplamı hesaplanmaktadır.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Bu değerlere göre her K değeri için grafik çizilmektedir. Grafik üzerinde </a:t>
            </a:r>
            <a:r>
              <a:rPr lang="tr" sz="1200">
                <a:solidFill>
                  <a:srgbClr val="292929"/>
                </a:solidFill>
                <a:highlight>
                  <a:schemeClr val="accent4"/>
                </a:highlight>
                <a:latin typeface="Georgia"/>
                <a:ea typeface="Georgia"/>
                <a:cs typeface="Georgia"/>
                <a:sym typeface="Georgia"/>
              </a:rPr>
              <a:t>toplamlar arasındaki fark</a:t>
            </a:r>
            <a:r>
              <a:rPr lang="tr" sz="1200">
                <a:solidFill>
                  <a:srgbClr val="292929"/>
                </a:solidFill>
                <a:highlight>
                  <a:srgbClr val="FFFFFF"/>
                </a:highlight>
                <a:latin typeface="Georgia"/>
                <a:ea typeface="Georgia"/>
                <a:cs typeface="Georgia"/>
                <a:sym typeface="Georgia"/>
              </a:rPr>
              <a:t>ın azalmaya başladığı dirsek noktası en uygun K değeri olarak belirlenmektedir.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8781aa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8781aa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-1 nasıl olur?</a:t>
            </a:r>
            <a:endParaRPr/>
          </a:p>
          <a:p>
            <a:pPr indent="0" lvl="0" marL="0" rtl="0" algn="l">
              <a:spcBef>
                <a:spcPts val="0"/>
              </a:spcBef>
              <a:spcAft>
                <a:spcPts val="0"/>
              </a:spcAft>
              <a:buNone/>
            </a:pPr>
            <a:r>
              <a:rPr lang="tr"/>
              <a:t>Siluet, bir kümeleme algoritmasının nasıl performans gösterdiğinin bir ölçüsüdür. Veri kümesindeki her noktanın siluet katsayısını hesapladıktan sonra, veri kümesinin k küme halinde ne kadar iyi kümelendiğinin görsel bir temsilini elde etmek için çizin. Siluet grafiği, bir kümedeki her noktanın komşu kümelerdeki noktalara ne kadar yakın olduğunun bir ölçüsünü gösterir ve böylece küme sayısı gibi parametreleri görsel olarak değerlendirmenin bir yolunu sağlar.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9ba867b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9ba867b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uzaklıkları nasıl belirliyor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Adım 2:</a:t>
            </a:r>
            <a:endParaRPr/>
          </a:p>
          <a:p>
            <a:pPr indent="0" lvl="0" marL="0" rtl="0" algn="l">
              <a:spcBef>
                <a:spcPts val="0"/>
              </a:spcBef>
              <a:spcAft>
                <a:spcPts val="0"/>
              </a:spcAft>
              <a:buClr>
                <a:schemeClr val="dk1"/>
              </a:buClr>
              <a:buSzPts val="1100"/>
              <a:buFont typeface="Arial"/>
              <a:buNone/>
            </a:pPr>
            <a:r>
              <a:rPr lang="tr"/>
              <a:t>İlk kümeler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Algoritma, k tane ilk küme elde etmek için her noktayı en yakın merkez noktasına atar.</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7b3786f13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e7b3786f13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49ba867b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49ba867b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Aşama 3:</a:t>
            </a:r>
            <a:endParaRPr/>
          </a:p>
          <a:p>
            <a:pPr indent="0" lvl="0" marL="0" rtl="0" algn="l">
              <a:spcBef>
                <a:spcPts val="0"/>
              </a:spcBef>
              <a:spcAft>
                <a:spcPts val="0"/>
              </a:spcAft>
              <a:buClr>
                <a:schemeClr val="dk1"/>
              </a:buClr>
              <a:buSzPts val="1100"/>
              <a:buFont typeface="Arial"/>
              <a:buNone/>
            </a:pPr>
            <a:r>
              <a:rPr lang="tr"/>
              <a:t>ağırlık merkezinin yeniden hesaplanması</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Algoritma, her küme için kümedeki tüm noktaların ortalamasını alarak ağırlık merkezini yeniden hesaplar. Merkezlerdeki değişiklikler Şekil 3'te oklarla gösterilmiştir. Merkezler değiştiğinden, algoritma noktaları en yakın merkeze yeniden atar. Şekil 4, yeniden atamadan sonra yeni kümeleri gösterir.</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49ba867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49ba867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highlight>
                  <a:schemeClr val="accent4"/>
                </a:highlight>
              </a:rPr>
              <a:t>Diğer kriterler</a:t>
            </a:r>
            <a:endParaRPr>
              <a:highlight>
                <a:schemeClr val="accent4"/>
              </a:highlight>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a:t>
            </a:r>
            <a:r>
              <a:rPr lang="tr" sz="1500">
                <a:solidFill>
                  <a:schemeClr val="dk1"/>
                </a:solidFill>
                <a:highlight>
                  <a:srgbClr val="FFFFFE"/>
                </a:highlight>
                <a:latin typeface="Century"/>
                <a:ea typeface="Century"/>
                <a:cs typeface="Century"/>
                <a:sym typeface="Century"/>
              </a:rPr>
              <a:t>convergence” burada ne peki?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Adım - 4:</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Yeniden atamadan sonra kümeler</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84809c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84809c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49ba867b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49ba867b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49ba867b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49ba867b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yerel çözümler?? gradiend var mı işin içinde----  hata fonksiyonum ne burada-- ve nasıl ele alıyor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Algoritma, her yineleme için veri kümesinin rastgele seçilmiş küçük yığınlarını alır. </a:t>
            </a:r>
            <a:endParaRPr/>
          </a:p>
          <a:p>
            <a:pPr indent="0" lvl="0" marL="0" rtl="0" algn="l">
              <a:spcBef>
                <a:spcPts val="0"/>
              </a:spcBef>
              <a:spcAft>
                <a:spcPts val="0"/>
              </a:spcAft>
              <a:buNone/>
            </a:pPr>
            <a:r>
              <a:rPr lang="tr"/>
              <a:t>Partideki her veri, küme merkezlerinin önceki konumlarına bağlı olarak kümelere atanır. </a:t>
            </a:r>
            <a:endParaRPr/>
          </a:p>
          <a:p>
            <a:pPr indent="0" lvl="0" marL="0" rtl="0" algn="l">
              <a:spcBef>
                <a:spcPts val="0"/>
              </a:spcBef>
              <a:spcAft>
                <a:spcPts val="0"/>
              </a:spcAft>
              <a:buNone/>
            </a:pPr>
            <a:r>
              <a:rPr lang="tr"/>
              <a:t>Ardından, yığındaki yeni noktalara dayalı olarak küme merkezlerinin konumlarını günceller. </a:t>
            </a:r>
            <a:endParaRPr/>
          </a:p>
          <a:p>
            <a:pPr indent="0" lvl="0" marL="0" rtl="0" algn="l">
              <a:spcBef>
                <a:spcPts val="0"/>
              </a:spcBef>
              <a:spcAft>
                <a:spcPts val="0"/>
              </a:spcAft>
              <a:buNone/>
            </a:pPr>
            <a:r>
              <a:rPr lang="tr"/>
              <a:t>Güncelleme, normal Toplu K-Means güncellemesinden önemli ölçüde daha hızlı olan gradyan iniş güncellemesidir.</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K-Means ile aynı amaç fonksiyonunu optimize etmeye çalışırken</a:t>
            </a:r>
            <a:r>
              <a:rPr lang="tr" sz="1500">
                <a:solidFill>
                  <a:schemeClr val="dk1"/>
                </a:solidFill>
                <a:highlight>
                  <a:srgbClr val="C9DAF8"/>
                </a:highlight>
                <a:latin typeface="Century"/>
                <a:ea typeface="Century"/>
                <a:cs typeface="Century"/>
                <a:sym typeface="Century"/>
              </a:rPr>
              <a:t> hesaplama süresini azaltmak</a:t>
            </a:r>
            <a:r>
              <a:rPr lang="tr" sz="1500">
                <a:solidFill>
                  <a:schemeClr val="dk1"/>
                </a:solidFill>
                <a:highlight>
                  <a:srgbClr val="FFFFFE"/>
                </a:highlight>
                <a:latin typeface="Century"/>
                <a:ea typeface="Century"/>
                <a:cs typeface="Century"/>
                <a:sym typeface="Century"/>
              </a:rPr>
              <a:t> için mini-batchler kullanan K-Means algoritmasının bir çeşididir.</a:t>
            </a:r>
            <a:endParaRPr/>
          </a:p>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rPr lang="tr">
                <a:highlight>
                  <a:schemeClr val="accent4"/>
                </a:highlight>
              </a:rPr>
              <a:t>hesaplama süresini azaltmak için</a:t>
            </a:r>
            <a:r>
              <a:rPr lang="tr"/>
              <a:t> </a:t>
            </a:r>
            <a:r>
              <a:rPr lang="tr" u="sng"/>
              <a:t>mini partiler</a:t>
            </a:r>
            <a:r>
              <a:rPr lang="tr"/>
              <a:t> kullanan bir K-Means alg çeşidi</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ae6481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ae6481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7b3786f1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7b3786f1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7b3786f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7b3786f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tr">
                <a:solidFill>
                  <a:srgbClr val="222222"/>
                </a:solidFill>
                <a:highlight>
                  <a:srgbClr val="FFFFFF"/>
                </a:highlight>
              </a:rPr>
              <a:t>Gözetimli Öğrenme(</a:t>
            </a:r>
            <a:r>
              <a:rPr b="1" lang="tr">
                <a:solidFill>
                  <a:srgbClr val="222222"/>
                </a:solidFill>
                <a:highlight>
                  <a:srgbClr val="FFFFFF"/>
                </a:highlight>
              </a:rPr>
              <a:t>Supervised Learning</a:t>
            </a:r>
            <a:r>
              <a:rPr lang="tr">
                <a:solidFill>
                  <a:srgbClr val="222222"/>
                </a:solidFill>
                <a:highlight>
                  <a:srgbClr val="FFFFFF"/>
                </a:highlight>
              </a:rPr>
              <a:t>) ile </a:t>
            </a:r>
            <a:r>
              <a:rPr lang="tr">
                <a:solidFill>
                  <a:srgbClr val="222222"/>
                </a:solidFill>
                <a:highlight>
                  <a:srgbClr val="C9DAF8"/>
                </a:highlight>
              </a:rPr>
              <a:t>sonuçları bilinen verilerden yararlanılarak oluşturulan model</a:t>
            </a:r>
            <a:r>
              <a:rPr lang="tr">
                <a:solidFill>
                  <a:srgbClr val="222222"/>
                </a:solidFill>
                <a:highlight>
                  <a:srgbClr val="FFFFFF"/>
                </a:highlight>
              </a:rPr>
              <a:t> temel alınır. Bu modele göre veri kümesinde </a:t>
            </a:r>
            <a:r>
              <a:rPr b="1" lang="tr">
                <a:solidFill>
                  <a:srgbClr val="222222"/>
                </a:solidFill>
                <a:highlight>
                  <a:srgbClr val="FFFFFF"/>
                </a:highlight>
              </a:rPr>
              <a:t>label</a:t>
            </a:r>
            <a:r>
              <a:rPr lang="tr">
                <a:solidFill>
                  <a:srgbClr val="222222"/>
                </a:solidFill>
                <a:highlight>
                  <a:srgbClr val="FFFFFF"/>
                </a:highlight>
              </a:rPr>
              <a:t> bilgisi bulunmayan verilerin sonuçlarının tahmin edilmesi sağlanır.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Denetimli öğrenmede, algoritmaya beslediğiniz eğitim verileri, etiket adı verilen istenen çözümleri içerir.</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Tipik bir denetimli öğrenme görevi sınıflandırmadır. İstenmeyen e-posta filtresi buna iyi bir örnektir: sınıflarıyla birlikte (spam veya jambon) birçok örnek e-posta ile eğitilmiştir ve yeni e-postaları nasıl sınıflandıracağını öğrenmelidir.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7b3786f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7b3786f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geçtiğimiz 4 hafta boyunca bu algoritmaları gördünüz ve bu algoritmalara giriş yaptınız </a:t>
            </a:r>
            <a:endParaRPr/>
          </a:p>
          <a:p>
            <a:pPr indent="0" lvl="0" marL="0" rtl="0" algn="l">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7b3786f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7b3786f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t>etiketli olmayan verileri ortak noktalara göre gruplama kısmından anlat</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indent="0" lvl="0" marL="0" rtl="0" algn="l">
              <a:spcBef>
                <a:spcPts val="0"/>
              </a:spcBef>
              <a:spcAft>
                <a:spcPts val="0"/>
              </a:spcAft>
              <a:buNone/>
            </a:pPr>
            <a:r>
              <a:t/>
            </a:r>
            <a:endParaRPr>
              <a:solidFill>
                <a:schemeClr val="dk1"/>
              </a:solidFill>
              <a:highlight>
                <a:srgbClr val="F3F0EF"/>
              </a:highlight>
            </a:endParaRPr>
          </a:p>
          <a:p>
            <a:pPr indent="0" lvl="0" marL="0" rtl="0" algn="l">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indent="-298450" lvl="0" marL="749300" rtl="0" algn="l">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indent="0" lvl="0" marL="0" rtl="0" algn="l">
              <a:lnSpc>
                <a:spcPct val="218181"/>
              </a:lnSpc>
              <a:spcBef>
                <a:spcPts val="1700"/>
              </a:spcBef>
              <a:spcAft>
                <a:spcPts val="0"/>
              </a:spcAft>
              <a:buNone/>
            </a:pPr>
            <a:r>
              <a:t/>
            </a:r>
            <a:endParaRPr>
              <a:solidFill>
                <a:srgbClr val="292929"/>
              </a:solidFill>
              <a:highlight>
                <a:srgbClr val="FFFFFF"/>
              </a:highlight>
            </a:endParaRPr>
          </a:p>
          <a:p>
            <a:pPr indent="0" lvl="0" marL="0" rtl="0" algn="l">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9ea88d9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9ea88d9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6fd728e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6fd728e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a:t>
            </a:r>
            <a:r>
              <a:rPr lang="tr"/>
              <a:t>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a:t>
            </a:r>
            <a:r>
              <a:rPr lang="tr">
                <a:solidFill>
                  <a:schemeClr val="dk1"/>
                </a:solidFill>
              </a:rPr>
              <a:t>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400"/>
              <a:buNone/>
              <a:defRPr/>
            </a:lvl1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54" name="Google Shape;54;p13"/>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55" name="Google Shape;55;p13"/>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56" name="Google Shape;56;p13"/>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Day 5</a:t>
            </a:r>
            <a:endParaRPr/>
          </a:p>
        </p:txBody>
      </p:sp>
      <p:sp>
        <p:nvSpPr>
          <p:cNvPr id="103" name="Google Shape;103;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0000" lnSpcReduction="10000"/>
          </a:bodyPr>
          <a:lstStyle/>
          <a:p>
            <a:pPr indent="0" lvl="0" marL="0" rtl="0" algn="ctr">
              <a:spcBef>
                <a:spcPts val="0"/>
              </a:spcBef>
              <a:spcAft>
                <a:spcPts val="0"/>
              </a:spcAft>
              <a:buClr>
                <a:schemeClr val="dk1"/>
              </a:buClr>
              <a:buSzPts val="440"/>
              <a:buFont typeface="Arial"/>
              <a:buNone/>
            </a:pPr>
            <a:r>
              <a:rPr lang="tr" sz="5200"/>
              <a:t>Unsupervised Learning</a:t>
            </a:r>
            <a:endParaRPr sz="5200"/>
          </a:p>
          <a:p>
            <a:pPr indent="0" lvl="0" marL="457200" rtl="0" algn="l">
              <a:lnSpc>
                <a:spcPct val="150000"/>
              </a:lnSpc>
              <a:spcBef>
                <a:spcPts val="0"/>
              </a:spcBef>
              <a:spcAft>
                <a:spcPts val="0"/>
              </a:spcAft>
              <a:buNone/>
            </a:pPr>
            <a:r>
              <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5200"/>
              <a:t>Görselleştirme ve </a:t>
            </a:r>
            <a:endParaRPr sz="5200"/>
          </a:p>
          <a:p>
            <a:pPr indent="0" lvl="0" marL="0" rtl="0" algn="ctr">
              <a:spcBef>
                <a:spcPts val="0"/>
              </a:spcBef>
              <a:spcAft>
                <a:spcPts val="0"/>
              </a:spcAft>
              <a:buNone/>
            </a:pPr>
            <a:r>
              <a:rPr lang="tr" sz="5200"/>
              <a:t>Boyut Azaltma</a:t>
            </a:r>
            <a:endParaRPr sz="5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Principal Component Analysis (PCA)</a:t>
            </a:r>
            <a:endParaRPr/>
          </a:p>
        </p:txBody>
      </p:sp>
      <p:sp>
        <p:nvSpPr>
          <p:cNvPr id="171" name="Google Shape;171;p35"/>
          <p:cNvSpPr txBox="1"/>
          <p:nvPr>
            <p:ph idx="1" type="body"/>
          </p:nvPr>
        </p:nvSpPr>
        <p:spPr>
          <a:xfrm>
            <a:off x="311700" y="1152475"/>
            <a:ext cx="466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Temel Bileşen Analizi (PCA)</a:t>
            </a:r>
            <a:r>
              <a:rPr lang="tr" sz="1500"/>
              <a:t>, </a:t>
            </a:r>
            <a:r>
              <a:rPr lang="tr" sz="1500"/>
              <a:t>karmaşık bir veri kümesinin daha düşük bir boyuta nasıl indirgeneceğine dair bir yol haritası sağlar.</a:t>
            </a:r>
            <a:endParaRPr sz="1500"/>
          </a:p>
          <a:p>
            <a:pPr indent="0" lvl="0" marL="0" rtl="0" algn="l">
              <a:spcBef>
                <a:spcPts val="1200"/>
              </a:spcBef>
              <a:spcAft>
                <a:spcPts val="0"/>
              </a:spcAft>
              <a:buClr>
                <a:schemeClr val="dk1"/>
              </a:buClr>
              <a:buSzPts val="1100"/>
              <a:buFont typeface="Arial"/>
              <a:buNone/>
            </a:pPr>
            <a:r>
              <a:rPr lang="tr" sz="1500"/>
              <a:t>PCA algoritması verilerdeki temel özellikleri yakalayarak daha az sayıda değişken ile göstermeye çalışır.</a:t>
            </a:r>
            <a:endParaRPr sz="1500"/>
          </a:p>
          <a:p>
            <a:pPr indent="0" lvl="0" marL="0" rtl="0" algn="l">
              <a:spcBef>
                <a:spcPts val="1200"/>
              </a:spcBef>
              <a:spcAft>
                <a:spcPts val="1200"/>
              </a:spcAft>
              <a:buClr>
                <a:schemeClr val="dk1"/>
              </a:buClr>
              <a:buSzPts val="1100"/>
              <a:buFont typeface="Arial"/>
              <a:buNone/>
            </a:pPr>
            <a:r>
              <a:rPr lang="tr" sz="1500"/>
              <a:t>Büyük ve karmaşık veri kümelerinden ilgili bilgileri çıkartmak için boyut değiştirme, döndürme, boyut eğimi değiştirme gibi yöntemler kullanır.</a:t>
            </a:r>
            <a:endParaRPr sz="1500"/>
          </a:p>
        </p:txBody>
      </p:sp>
      <p:pic>
        <p:nvPicPr>
          <p:cNvPr id="172" name="Google Shape;172;p35"/>
          <p:cNvPicPr preferRelativeResize="0"/>
          <p:nvPr/>
        </p:nvPicPr>
        <p:blipFill>
          <a:blip r:embed="rId3">
            <a:alphaModFix/>
          </a:blip>
          <a:stretch>
            <a:fillRect/>
          </a:stretch>
        </p:blipFill>
        <p:spPr>
          <a:xfrm>
            <a:off x="5021100" y="1286901"/>
            <a:ext cx="3811200" cy="314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Adım Adım PCA</a:t>
            </a:r>
            <a:endParaRPr/>
          </a:p>
        </p:txBody>
      </p:sp>
      <p:sp>
        <p:nvSpPr>
          <p:cNvPr id="178" name="Google Shape;178;p36"/>
          <p:cNvSpPr txBox="1"/>
          <p:nvPr>
            <p:ph idx="1" type="body"/>
          </p:nvPr>
        </p:nvSpPr>
        <p:spPr>
          <a:xfrm>
            <a:off x="311700" y="1152475"/>
            <a:ext cx="43077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tr"/>
              <a:t>Adım 1:</a:t>
            </a:r>
            <a:r>
              <a:rPr lang="tr"/>
              <a:t> Veri Kümesini standartlaştırın</a:t>
            </a:r>
            <a:endParaRPr/>
          </a:p>
          <a:p>
            <a:pPr indent="0" lvl="0" marL="0" rtl="0" algn="l">
              <a:lnSpc>
                <a:spcPct val="95000"/>
              </a:lnSpc>
              <a:spcBef>
                <a:spcPts val="1200"/>
              </a:spcBef>
              <a:spcAft>
                <a:spcPts val="0"/>
              </a:spcAft>
              <a:buClr>
                <a:schemeClr val="dk1"/>
              </a:buClr>
              <a:buSzPts val="1100"/>
              <a:buFont typeface="Arial"/>
              <a:buNone/>
            </a:pPr>
            <a:r>
              <a:rPr b="1" lang="tr"/>
              <a:t>Adım </a:t>
            </a:r>
            <a:r>
              <a:rPr b="1" lang="tr"/>
              <a:t>2:</a:t>
            </a:r>
            <a:r>
              <a:rPr lang="tr"/>
              <a:t> Veri kümesindeki özellikler için Covariance matrisini hesaplayın</a:t>
            </a:r>
            <a:endParaRPr/>
          </a:p>
          <a:p>
            <a:pPr indent="0" lvl="0" marL="0" rtl="0" algn="l">
              <a:lnSpc>
                <a:spcPct val="95000"/>
              </a:lnSpc>
              <a:spcBef>
                <a:spcPts val="1200"/>
              </a:spcBef>
              <a:spcAft>
                <a:spcPts val="0"/>
              </a:spcAft>
              <a:buClr>
                <a:schemeClr val="dk1"/>
              </a:buClr>
              <a:buSzPts val="1100"/>
              <a:buFont typeface="Arial"/>
              <a:buNone/>
            </a:pPr>
            <a:r>
              <a:rPr b="1" lang="tr"/>
              <a:t>Adım </a:t>
            </a:r>
            <a:r>
              <a:rPr b="1" lang="tr"/>
              <a:t>3:</a:t>
            </a:r>
            <a:r>
              <a:rPr lang="tr"/>
              <a:t> Covariance matrisi için özdeğerleri ve özvektörleri hesaplayın</a:t>
            </a:r>
            <a:endParaRPr/>
          </a:p>
          <a:p>
            <a:pPr indent="0" lvl="0" marL="0" rtl="0" algn="l">
              <a:lnSpc>
                <a:spcPct val="95000"/>
              </a:lnSpc>
              <a:spcBef>
                <a:spcPts val="1200"/>
              </a:spcBef>
              <a:spcAft>
                <a:spcPts val="0"/>
              </a:spcAft>
              <a:buClr>
                <a:schemeClr val="dk1"/>
              </a:buClr>
              <a:buSzPts val="1100"/>
              <a:buFont typeface="Arial"/>
              <a:buNone/>
            </a:pPr>
            <a:r>
              <a:rPr b="1" lang="tr"/>
              <a:t>Adım </a:t>
            </a:r>
            <a:r>
              <a:rPr b="1" lang="tr"/>
              <a:t>4:</a:t>
            </a:r>
            <a:r>
              <a:rPr lang="tr"/>
              <a:t> Özdeğerleri ve bunlara karşılık gelen özvektörleri hesaplayın</a:t>
            </a:r>
            <a:endParaRPr/>
          </a:p>
          <a:p>
            <a:pPr indent="0" lvl="0" marL="0" rtl="0" algn="l">
              <a:lnSpc>
                <a:spcPct val="95000"/>
              </a:lnSpc>
              <a:spcBef>
                <a:spcPts val="1200"/>
              </a:spcBef>
              <a:spcAft>
                <a:spcPts val="0"/>
              </a:spcAft>
              <a:buClr>
                <a:schemeClr val="dk1"/>
              </a:buClr>
              <a:buSzPts val="1100"/>
              <a:buFont typeface="Arial"/>
              <a:buNone/>
            </a:pPr>
            <a:r>
              <a:rPr b="1" lang="tr"/>
              <a:t>Adım </a:t>
            </a:r>
            <a:r>
              <a:rPr b="1" lang="tr"/>
              <a:t>5:</a:t>
            </a:r>
            <a:r>
              <a:rPr lang="tr"/>
              <a:t> k özdeğerini seçin ve bir özvektör matrisi oluşturun</a:t>
            </a:r>
            <a:endParaRPr/>
          </a:p>
          <a:p>
            <a:pPr indent="0" lvl="0" marL="0" rtl="0" algn="l">
              <a:lnSpc>
                <a:spcPct val="95000"/>
              </a:lnSpc>
              <a:spcBef>
                <a:spcPts val="1200"/>
              </a:spcBef>
              <a:spcAft>
                <a:spcPts val="1200"/>
              </a:spcAft>
              <a:buNone/>
            </a:pPr>
            <a:r>
              <a:rPr b="1" lang="tr"/>
              <a:t>Adım </a:t>
            </a:r>
            <a:r>
              <a:rPr b="1" lang="tr"/>
              <a:t>6:</a:t>
            </a:r>
            <a:r>
              <a:rPr lang="tr"/>
              <a:t> Orjinal matrisi dönüştürün</a:t>
            </a:r>
            <a:endParaRPr/>
          </a:p>
        </p:txBody>
      </p:sp>
      <p:pic>
        <p:nvPicPr>
          <p:cNvPr id="179" name="Google Shape;179;p36"/>
          <p:cNvPicPr preferRelativeResize="0"/>
          <p:nvPr/>
        </p:nvPicPr>
        <p:blipFill rotWithShape="1">
          <a:blip r:embed="rId3">
            <a:alphaModFix/>
          </a:blip>
          <a:srcRect b="2723" l="2515" r="0" t="0"/>
          <a:stretch/>
        </p:blipFill>
        <p:spPr>
          <a:xfrm>
            <a:off x="4524600" y="1231788"/>
            <a:ext cx="4307700" cy="2679927"/>
          </a:xfrm>
          <a:prstGeom prst="rect">
            <a:avLst/>
          </a:prstGeom>
          <a:noFill/>
          <a:ln>
            <a:noFill/>
          </a:ln>
        </p:spPr>
      </p:pic>
      <p:pic>
        <p:nvPicPr>
          <p:cNvPr id="180" name="Google Shape;180;p36"/>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1000"/>
                                        <p:tgtEl>
                                          <p:spTgt spid="17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sz="2500"/>
              <a:t>t-Distributed Stochastic Neighbor Embedding (t-SNE)</a:t>
            </a:r>
            <a:endParaRPr sz="2500"/>
          </a:p>
        </p:txBody>
      </p:sp>
      <p:sp>
        <p:nvSpPr>
          <p:cNvPr id="186" name="Google Shape;186;p37"/>
          <p:cNvSpPr txBox="1"/>
          <p:nvPr>
            <p:ph idx="1" type="body"/>
          </p:nvPr>
        </p:nvSpPr>
        <p:spPr>
          <a:xfrm>
            <a:off x="311700" y="1152475"/>
            <a:ext cx="445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Benzer örnekleri yakın, farklı örnekleri ayrı tutmaya çalışırken boyutluluğu azaltır. </a:t>
            </a:r>
            <a:endParaRPr sz="1500"/>
          </a:p>
          <a:p>
            <a:pPr indent="0" lvl="0" marL="0" rtl="0" algn="l">
              <a:spcBef>
                <a:spcPts val="1200"/>
              </a:spcBef>
              <a:spcAft>
                <a:spcPts val="0"/>
              </a:spcAft>
              <a:buNone/>
            </a:pPr>
            <a:r>
              <a:rPr lang="tr" sz="1500"/>
              <a:t>t-SNE algoritmasının ana fikri, noktalar arası uzaklıkları olabildiğince korumak ve düşük boyutlu bir temsil bulmaktır.</a:t>
            </a:r>
            <a:endParaRPr sz="1500"/>
          </a:p>
          <a:p>
            <a:pPr indent="0" lvl="0" marL="0" rtl="0" algn="l">
              <a:spcBef>
                <a:spcPts val="1200"/>
              </a:spcBef>
              <a:spcAft>
                <a:spcPts val="0"/>
              </a:spcAft>
              <a:buNone/>
            </a:pPr>
            <a:r>
              <a:rPr lang="tr" sz="1500"/>
              <a:t>Çoğunlukla görselleştirme için, özellikle yüksek boyutlu uzayda örnek kümelerini görselleştirmek için kullanılır.</a:t>
            </a:r>
            <a:endParaRPr sz="1500"/>
          </a:p>
          <a:p>
            <a:pPr indent="0" lvl="0" marL="0" rtl="0" algn="l">
              <a:spcBef>
                <a:spcPts val="1200"/>
              </a:spcBef>
              <a:spcAft>
                <a:spcPts val="1200"/>
              </a:spcAft>
              <a:buNone/>
            </a:pPr>
            <a:r>
              <a:rPr i="1" lang="tr" sz="1300">
                <a:solidFill>
                  <a:srgbClr val="4A4A4A"/>
                </a:solidFill>
              </a:rPr>
              <a:t>MNIST fashion görüntülerini 2D olarak görselleştirmek örneklerden biridir. </a:t>
            </a:r>
            <a:endParaRPr i="1" sz="1300">
              <a:solidFill>
                <a:srgbClr val="4A4A4A"/>
              </a:solidFill>
            </a:endParaRPr>
          </a:p>
        </p:txBody>
      </p:sp>
      <p:pic>
        <p:nvPicPr>
          <p:cNvPr id="187" name="Google Shape;187;p37"/>
          <p:cNvPicPr preferRelativeResize="0"/>
          <p:nvPr/>
        </p:nvPicPr>
        <p:blipFill>
          <a:blip r:embed="rId3">
            <a:alphaModFix/>
          </a:blip>
          <a:stretch>
            <a:fillRect/>
          </a:stretch>
        </p:blipFill>
        <p:spPr>
          <a:xfrm>
            <a:off x="4907525" y="1295213"/>
            <a:ext cx="3924775" cy="3130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5200"/>
              <a:t>Kümeleme</a:t>
            </a:r>
            <a:endParaRPr sz="5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Kümeleme (</a:t>
            </a:r>
            <a:r>
              <a:rPr lang="tr"/>
              <a:t>Clustering)</a:t>
            </a:r>
            <a:endParaRPr/>
          </a:p>
        </p:txBody>
      </p:sp>
      <p:sp>
        <p:nvSpPr>
          <p:cNvPr id="198" name="Google Shape;198;p39"/>
          <p:cNvSpPr txBox="1"/>
          <p:nvPr>
            <p:ph idx="1" type="body"/>
          </p:nvPr>
        </p:nvSpPr>
        <p:spPr>
          <a:xfrm>
            <a:off x="311700" y="1152475"/>
            <a:ext cx="46065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Verileri benzer olan gruplar halinde organize etme sürecidir.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t>Kümeleme sayesinde </a:t>
            </a:r>
            <a:r>
              <a:rPr lang="tr" sz="1500">
                <a:highlight>
                  <a:srgbClr val="C9DAF8"/>
                </a:highlight>
              </a:rPr>
              <a:t>etiketlenmemiş</a:t>
            </a:r>
            <a:r>
              <a:rPr lang="tr" sz="1500">
                <a:highlight>
                  <a:schemeClr val="lt1"/>
                </a:highlight>
              </a:rPr>
              <a:t> veriler tanımlanır ve aralarında b</a:t>
            </a:r>
            <a:r>
              <a:rPr lang="tr" sz="1500">
                <a:highlight>
                  <a:schemeClr val="lt1"/>
                </a:highlight>
              </a:rPr>
              <a:t>enzerlik bularak gruplandırma yapılır.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Olası benzerliklere sahip nesneler bir grup oluştururken, benzerliği az ya da hiç bulunmayan veriler farklı gruplarda kalır.</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p:txBody>
      </p:sp>
      <p:pic>
        <p:nvPicPr>
          <p:cNvPr id="199" name="Google Shape;199;p39"/>
          <p:cNvPicPr preferRelativeResize="0"/>
          <p:nvPr/>
        </p:nvPicPr>
        <p:blipFill>
          <a:blip r:embed="rId3">
            <a:alphaModFix/>
          </a:blip>
          <a:stretch>
            <a:fillRect/>
          </a:stretch>
        </p:blipFill>
        <p:spPr>
          <a:xfrm>
            <a:off x="5068150" y="863175"/>
            <a:ext cx="3712675" cy="399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10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1000"/>
                                        <p:tgtEl>
                                          <p:spTgt spid="1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Clustering Tipleri</a:t>
            </a:r>
            <a:endParaRPr/>
          </a:p>
        </p:txBody>
      </p:sp>
      <p:sp>
        <p:nvSpPr>
          <p:cNvPr id="205" name="Google Shape;205;p40"/>
          <p:cNvSpPr txBox="1"/>
          <p:nvPr>
            <p:ph idx="1" type="body"/>
          </p:nvPr>
        </p:nvSpPr>
        <p:spPr>
          <a:xfrm>
            <a:off x="311700" y="1152475"/>
            <a:ext cx="5022600" cy="117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tr"/>
              <a:t>Affinity Propagation</a:t>
            </a:r>
            <a:endParaRPr/>
          </a:p>
          <a:p>
            <a:pPr indent="-317500" lvl="0" marL="457200" rtl="0" algn="l">
              <a:spcBef>
                <a:spcPts val="0"/>
              </a:spcBef>
              <a:spcAft>
                <a:spcPts val="0"/>
              </a:spcAft>
              <a:buSzPts val="1400"/>
              <a:buChar char="●"/>
            </a:pPr>
            <a:r>
              <a:rPr lang="tr"/>
              <a:t>Hierarchical Cluster Analysis (HCA)</a:t>
            </a:r>
            <a:endParaRPr/>
          </a:p>
          <a:p>
            <a:pPr indent="-317500" lvl="0" marL="457200" rtl="0" algn="l">
              <a:spcBef>
                <a:spcPts val="0"/>
              </a:spcBef>
              <a:spcAft>
                <a:spcPts val="0"/>
              </a:spcAft>
              <a:buSzPts val="1400"/>
              <a:buChar char="●"/>
            </a:pPr>
            <a:r>
              <a:rPr lang="tr"/>
              <a:t>Density-based Spatial Clustering (DBSCAN)</a:t>
            </a:r>
            <a:endParaRPr/>
          </a:p>
          <a:p>
            <a:pPr indent="-317500" lvl="0" marL="457200" rtl="0" algn="l">
              <a:lnSpc>
                <a:spcPct val="115000"/>
              </a:lnSpc>
              <a:spcBef>
                <a:spcPts val="0"/>
              </a:spcBef>
              <a:spcAft>
                <a:spcPts val="0"/>
              </a:spcAft>
              <a:buSzPts val="1400"/>
              <a:buChar char="●"/>
            </a:pPr>
            <a:r>
              <a:rPr lang="tr"/>
              <a:t>Centroid-based</a:t>
            </a:r>
            <a:endParaRPr/>
          </a:p>
        </p:txBody>
      </p:sp>
      <p:pic>
        <p:nvPicPr>
          <p:cNvPr id="206" name="Google Shape;206;p40"/>
          <p:cNvPicPr preferRelativeResize="0"/>
          <p:nvPr/>
        </p:nvPicPr>
        <p:blipFill rotWithShape="1">
          <a:blip r:embed="rId3">
            <a:alphaModFix/>
          </a:blip>
          <a:srcRect b="0" l="0" r="0" t="19432"/>
          <a:stretch/>
        </p:blipFill>
        <p:spPr>
          <a:xfrm>
            <a:off x="930775" y="2790925"/>
            <a:ext cx="5320539" cy="1733550"/>
          </a:xfrm>
          <a:prstGeom prst="rect">
            <a:avLst/>
          </a:prstGeom>
          <a:noFill/>
          <a:ln>
            <a:noFill/>
          </a:ln>
        </p:spPr>
      </p:pic>
      <p:pic>
        <p:nvPicPr>
          <p:cNvPr id="207" name="Google Shape;207;p40"/>
          <p:cNvPicPr preferRelativeResize="0"/>
          <p:nvPr/>
        </p:nvPicPr>
        <p:blipFill rotWithShape="1">
          <a:blip r:embed="rId4">
            <a:alphaModFix/>
          </a:blip>
          <a:srcRect b="8760" l="0" r="4534" t="5689"/>
          <a:stretch/>
        </p:blipFill>
        <p:spPr>
          <a:xfrm>
            <a:off x="6333050" y="2751788"/>
            <a:ext cx="1879025" cy="1811825"/>
          </a:xfrm>
          <a:prstGeom prst="rect">
            <a:avLst/>
          </a:prstGeom>
          <a:noFill/>
          <a:ln>
            <a:noFill/>
          </a:ln>
        </p:spPr>
      </p:pic>
      <p:pic>
        <p:nvPicPr>
          <p:cNvPr id="208" name="Google Shape;208;p40"/>
          <p:cNvPicPr preferRelativeResize="0"/>
          <p:nvPr/>
        </p:nvPicPr>
        <p:blipFill>
          <a:blip r:embed="rId5">
            <a:alphaModFix/>
          </a:blip>
          <a:stretch>
            <a:fillRect/>
          </a:stretch>
        </p:blipFill>
        <p:spPr>
          <a:xfrm>
            <a:off x="5501943" y="810150"/>
            <a:ext cx="2680109" cy="1863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Affinity Propagation</a:t>
            </a:r>
            <a:endParaRPr/>
          </a:p>
        </p:txBody>
      </p:sp>
      <p:sp>
        <p:nvSpPr>
          <p:cNvPr id="214" name="Google Shape;214;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Özellikle örnek ve küme sayımızın bilinmediği problemlerde kullandığımız bir kümeleme algoritmasıdır. </a:t>
            </a:r>
            <a:endParaRPr sz="1500"/>
          </a:p>
          <a:p>
            <a:pPr indent="0" lvl="0" marL="0" rtl="0" algn="l">
              <a:spcBef>
                <a:spcPts val="1200"/>
              </a:spcBef>
              <a:spcAft>
                <a:spcPts val="0"/>
              </a:spcAft>
              <a:buNone/>
            </a:pPr>
            <a:r>
              <a:rPr lang="tr" sz="1500"/>
              <a:t>Her veri noktasını ağdaki bir düğüm olarak görür ve tüm veri noktalarını potansiyel örnekler olarak değerlendirir. </a:t>
            </a:r>
            <a:endParaRPr sz="1500"/>
          </a:p>
          <a:p>
            <a:pPr indent="0" lvl="0" marL="0" rtl="0" algn="l">
              <a:spcBef>
                <a:spcPts val="1200"/>
              </a:spcBef>
              <a:spcAft>
                <a:spcPts val="0"/>
              </a:spcAft>
              <a:buNone/>
            </a:pPr>
            <a:r>
              <a:rPr lang="tr" sz="1500"/>
              <a:t>Veri noktaları arasındaki benzerliklere dayalı olarak çalışır.</a:t>
            </a:r>
            <a:endParaRPr sz="1500"/>
          </a:p>
          <a:p>
            <a:pPr indent="0" lvl="0" marL="0" rtl="0" algn="l">
              <a:spcBef>
                <a:spcPts val="1200"/>
              </a:spcBef>
              <a:spcAft>
                <a:spcPts val="1200"/>
              </a:spcAft>
              <a:buNone/>
            </a:pPr>
            <a:r>
              <a:rPr lang="tr" sz="1500"/>
              <a:t>Çok ve gereksiz sayıda küme bulmak, çok veri ile kötü çalışmak gibi sıkıntıları vardır. </a:t>
            </a:r>
            <a:endParaRPr sz="1500"/>
          </a:p>
        </p:txBody>
      </p:sp>
      <p:pic>
        <p:nvPicPr>
          <p:cNvPr id="215" name="Google Shape;215;p41"/>
          <p:cNvPicPr preferRelativeResize="0"/>
          <p:nvPr/>
        </p:nvPicPr>
        <p:blipFill rotWithShape="1">
          <a:blip r:embed="rId3">
            <a:alphaModFix/>
          </a:blip>
          <a:srcRect b="4661" l="7933" r="8988" t="5515"/>
          <a:stretch/>
        </p:blipFill>
        <p:spPr>
          <a:xfrm>
            <a:off x="4619121" y="1152473"/>
            <a:ext cx="4213179" cy="3416400"/>
          </a:xfrm>
          <a:prstGeom prst="rect">
            <a:avLst/>
          </a:prstGeom>
          <a:noFill/>
          <a:ln>
            <a:noFill/>
          </a:ln>
        </p:spPr>
      </p:pic>
      <p:pic>
        <p:nvPicPr>
          <p:cNvPr id="216" name="Google Shape;216;p41"/>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tr" sz="2500">
                <a:solidFill>
                  <a:srgbClr val="202124"/>
                </a:solidFill>
                <a:highlight>
                  <a:srgbClr val="FFFFFF"/>
                </a:highlight>
              </a:rPr>
              <a:t>Hierarchical</a:t>
            </a:r>
            <a:r>
              <a:rPr lang="tr" sz="2500"/>
              <a:t> Clustering</a:t>
            </a:r>
            <a:endParaRPr sz="2500"/>
          </a:p>
        </p:txBody>
      </p:sp>
      <p:sp>
        <p:nvSpPr>
          <p:cNvPr id="222" name="Google Shape;222;p42"/>
          <p:cNvSpPr txBox="1"/>
          <p:nvPr>
            <p:ph idx="1" type="body"/>
          </p:nvPr>
        </p:nvSpPr>
        <p:spPr>
          <a:xfrm>
            <a:off x="311700" y="1152475"/>
            <a:ext cx="41235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1500">
                <a:highlight>
                  <a:schemeClr val="lt1"/>
                </a:highlight>
              </a:rPr>
              <a:t>Verileri benzerliklerine göre seviye ve hiyerarşilere ayırır. </a:t>
            </a:r>
            <a:endParaRPr sz="1500">
              <a:highlight>
                <a:schemeClr val="lt1"/>
              </a:highlight>
            </a:endParaRPr>
          </a:p>
          <a:p>
            <a:pPr indent="0" lvl="0" marL="0" rtl="0" algn="l">
              <a:lnSpc>
                <a:spcPct val="115000"/>
              </a:lnSpc>
              <a:spcBef>
                <a:spcPts val="0"/>
              </a:spcBef>
              <a:spcAft>
                <a:spcPts val="0"/>
              </a:spcAft>
              <a:buNone/>
            </a:pPr>
            <a:r>
              <a:t/>
            </a:r>
            <a:endParaRPr sz="1500">
              <a:highlight>
                <a:schemeClr val="lt1"/>
              </a:highlight>
            </a:endParaRPr>
          </a:p>
          <a:p>
            <a:pPr indent="0" lvl="0" marL="0" rtl="0" algn="l">
              <a:lnSpc>
                <a:spcPct val="115000"/>
              </a:lnSpc>
              <a:spcBef>
                <a:spcPts val="0"/>
              </a:spcBef>
              <a:spcAft>
                <a:spcPts val="0"/>
              </a:spcAft>
              <a:buNone/>
            </a:pPr>
            <a:r>
              <a:rPr lang="tr" sz="1500">
                <a:highlight>
                  <a:schemeClr val="lt1"/>
                </a:highlight>
              </a:rPr>
              <a:t>Oluşturulan </a:t>
            </a:r>
            <a:r>
              <a:rPr lang="tr" sz="1500">
                <a:highlight>
                  <a:srgbClr val="C9DAF8"/>
                </a:highlight>
              </a:rPr>
              <a:t>hiyerarşi</a:t>
            </a:r>
            <a:r>
              <a:rPr lang="tr" sz="1500">
                <a:highlight>
                  <a:schemeClr val="lt1"/>
                </a:highlight>
              </a:rPr>
              <a:t> sonucu </a:t>
            </a:r>
            <a:r>
              <a:rPr lang="tr" sz="1500">
                <a:highlight>
                  <a:srgbClr val="C9DAF8"/>
                </a:highlight>
              </a:rPr>
              <a:t>Dendrogram</a:t>
            </a:r>
            <a:r>
              <a:rPr lang="tr" sz="1500">
                <a:highlight>
                  <a:schemeClr val="lt1"/>
                </a:highlight>
              </a:rPr>
              <a:t> adı verilen ağaç benzeri hiyerarşik yapılar oluşur. </a:t>
            </a:r>
            <a:endParaRPr sz="1500">
              <a:highlight>
                <a:schemeClr val="lt1"/>
              </a:highlight>
            </a:endParaRPr>
          </a:p>
          <a:p>
            <a:pPr indent="0" lvl="0" marL="0" rtl="0" algn="l">
              <a:lnSpc>
                <a:spcPct val="115000"/>
              </a:lnSpc>
              <a:spcBef>
                <a:spcPts val="0"/>
              </a:spcBef>
              <a:spcAft>
                <a:spcPts val="0"/>
              </a:spcAft>
              <a:buNone/>
            </a:pPr>
            <a:r>
              <a:t/>
            </a:r>
            <a:endParaRPr sz="1500">
              <a:highlight>
                <a:schemeClr val="lt1"/>
              </a:highlight>
            </a:endParaRPr>
          </a:p>
          <a:p>
            <a:pPr indent="0" lvl="0" marL="0" rtl="0" algn="l">
              <a:lnSpc>
                <a:spcPct val="115000"/>
              </a:lnSpc>
              <a:spcBef>
                <a:spcPts val="0"/>
              </a:spcBef>
              <a:spcAft>
                <a:spcPts val="0"/>
              </a:spcAft>
              <a:buNone/>
            </a:pPr>
            <a:r>
              <a:rPr lang="tr" sz="1500">
                <a:highlight>
                  <a:schemeClr val="lt1"/>
                </a:highlight>
              </a:rPr>
              <a:t>Oluşan Dendrogram yapısının kolları doğru seviyede kesilerek istenilen sayıda küme seçilebilir. </a:t>
            </a:r>
            <a:endParaRPr sz="1500">
              <a:highlight>
                <a:schemeClr val="lt1"/>
              </a:highlight>
            </a:endParaRPr>
          </a:p>
        </p:txBody>
      </p:sp>
      <p:pic>
        <p:nvPicPr>
          <p:cNvPr id="223" name="Google Shape;223;p42"/>
          <p:cNvPicPr preferRelativeResize="0"/>
          <p:nvPr/>
        </p:nvPicPr>
        <p:blipFill rotWithShape="1">
          <a:blip r:embed="rId3">
            <a:alphaModFix/>
          </a:blip>
          <a:srcRect b="0" l="0" r="0" t="8256"/>
          <a:stretch/>
        </p:blipFill>
        <p:spPr>
          <a:xfrm>
            <a:off x="4572000" y="1107974"/>
            <a:ext cx="4123474" cy="3505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44000"/>
              <a:buFont typeface="Arial"/>
              <a:buNone/>
            </a:pPr>
            <a:r>
              <a:rPr lang="tr" sz="2500">
                <a:solidFill>
                  <a:srgbClr val="202124"/>
                </a:solidFill>
                <a:highlight>
                  <a:schemeClr val="lt1"/>
                </a:highlight>
              </a:rPr>
              <a:t>Hierarchical</a:t>
            </a:r>
            <a:r>
              <a:rPr lang="tr" sz="2500"/>
              <a:t> Clustering</a:t>
            </a:r>
            <a:endParaRPr/>
          </a:p>
          <a:p>
            <a:pPr indent="0" lvl="0" marL="0" rtl="0" algn="l">
              <a:spcBef>
                <a:spcPts val="400"/>
              </a:spcBef>
              <a:spcAft>
                <a:spcPts val="0"/>
              </a:spcAft>
              <a:buNone/>
            </a:pPr>
            <a:r>
              <a:t/>
            </a:r>
            <a:endParaRPr/>
          </a:p>
        </p:txBody>
      </p:sp>
      <p:sp>
        <p:nvSpPr>
          <p:cNvPr id="229" name="Google Shape;229;p43"/>
          <p:cNvSpPr txBox="1"/>
          <p:nvPr>
            <p:ph idx="1" type="body"/>
          </p:nvPr>
        </p:nvSpPr>
        <p:spPr>
          <a:xfrm>
            <a:off x="311700" y="1152475"/>
            <a:ext cx="445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1500"/>
              <a:t>Hierarchical Clustering</a:t>
            </a:r>
            <a:r>
              <a:rPr lang="tr" sz="1500"/>
              <a:t> birbirine benzer mantıkta iki farklı çalışma yapısına sahiptir;</a:t>
            </a:r>
            <a:endParaRPr sz="1500"/>
          </a:p>
          <a:p>
            <a:pPr indent="-323850" lvl="0" marL="457200" rtl="0" algn="l">
              <a:spcBef>
                <a:spcPts val="1200"/>
              </a:spcBef>
              <a:spcAft>
                <a:spcPts val="0"/>
              </a:spcAft>
              <a:buSzPts val="1500"/>
              <a:buChar char="●"/>
            </a:pPr>
            <a:r>
              <a:rPr b="1" lang="tr" sz="1500"/>
              <a:t>Agglomerative Clustering</a:t>
            </a:r>
            <a:r>
              <a:rPr lang="tr" sz="1500"/>
              <a:t>; </a:t>
            </a:r>
            <a:r>
              <a:rPr lang="tr" sz="1500">
                <a:highlight>
                  <a:srgbClr val="C9DAF8"/>
                </a:highlight>
              </a:rPr>
              <a:t>Parçadan bütüne </a:t>
            </a:r>
            <a:r>
              <a:rPr lang="tr" sz="1500"/>
              <a:t>prensibi ile çalışır. İlk başta tüm verileri birer küme olarak görür. Birbirine mesafe olarak yakın olan kümeler birleştirilerek kümeler oluşturulur</a:t>
            </a:r>
            <a:endParaRPr sz="1500"/>
          </a:p>
          <a:p>
            <a:pPr indent="-323850" lvl="0" marL="457200" rtl="0" algn="l">
              <a:spcBef>
                <a:spcPts val="1200"/>
              </a:spcBef>
              <a:spcAft>
                <a:spcPts val="1200"/>
              </a:spcAft>
              <a:buSzPts val="1500"/>
              <a:buChar char="●"/>
            </a:pPr>
            <a:r>
              <a:rPr b="1" lang="tr" sz="1500"/>
              <a:t>Divisive Clustering;</a:t>
            </a:r>
            <a:r>
              <a:rPr lang="tr" sz="1500"/>
              <a:t> </a:t>
            </a:r>
            <a:r>
              <a:rPr lang="tr" sz="1500">
                <a:highlight>
                  <a:srgbClr val="C9DAF8"/>
                </a:highlight>
              </a:rPr>
              <a:t>Bütünden parçaya </a:t>
            </a:r>
            <a:r>
              <a:rPr lang="tr" sz="1500"/>
              <a:t>prensibi ile çalışır. Tüm veriler tek bir küme oluşturur. Ardından küme içinde yakınlığa bağlı yeni kümeleme işlemi yapılır</a:t>
            </a:r>
            <a:endParaRPr sz="1500"/>
          </a:p>
        </p:txBody>
      </p:sp>
      <p:pic>
        <p:nvPicPr>
          <p:cNvPr id="230" name="Google Shape;230;p43"/>
          <p:cNvPicPr preferRelativeResize="0"/>
          <p:nvPr/>
        </p:nvPicPr>
        <p:blipFill>
          <a:blip r:embed="rId3">
            <a:alphaModFix/>
          </a:blip>
          <a:stretch>
            <a:fillRect/>
          </a:stretch>
        </p:blipFill>
        <p:spPr>
          <a:xfrm>
            <a:off x="4572000" y="1537102"/>
            <a:ext cx="4260301" cy="20692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Bugün Ne Konuşacağız?</a:t>
            </a:r>
            <a:endParaRPr/>
          </a:p>
        </p:txBody>
      </p:sp>
      <p:sp>
        <p:nvSpPr>
          <p:cNvPr id="109" name="Google Shape;10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Makine Öğrenmesi’nin temel konularından biri olan Unsupervised Learning’e giriş yapacağız</a:t>
            </a:r>
            <a:endParaRPr/>
          </a:p>
          <a:p>
            <a:pPr indent="-317500" lvl="0" marL="457200" rtl="0" algn="l">
              <a:lnSpc>
                <a:spcPct val="150000"/>
              </a:lnSpc>
              <a:spcBef>
                <a:spcPts val="0"/>
              </a:spcBef>
              <a:spcAft>
                <a:spcPts val="0"/>
              </a:spcAft>
              <a:buSzPts val="1400"/>
              <a:buChar char="●"/>
            </a:pPr>
            <a:r>
              <a:rPr lang="tr"/>
              <a:t>Unsupervised Learning ile görselleştirme, kümeleme, özellik çıkarımı, boyut azaltma konularında kullanılan algoritmaları görecek ve bu algoritmaları derinlemesine inceleyeceğiz</a:t>
            </a:r>
            <a:endParaRPr/>
          </a:p>
          <a:p>
            <a:pPr indent="-317500" lvl="0" marL="457200" rtl="0" algn="l">
              <a:lnSpc>
                <a:spcPct val="150000"/>
              </a:lnSpc>
              <a:spcBef>
                <a:spcPts val="0"/>
              </a:spcBef>
              <a:spcAft>
                <a:spcPts val="0"/>
              </a:spcAft>
              <a:buSzPts val="1400"/>
              <a:buChar char="●"/>
            </a:pPr>
            <a:r>
              <a:rPr lang="tr"/>
              <a:t>Kümeleme konusunda en çok kullanılan algoritmalardan biri olan </a:t>
            </a:r>
            <a:r>
              <a:rPr lang="tr"/>
              <a:t>K-means algoritmasını ve boyut azaltma/görselleştirme konusunda en çok kullanılan algoritmalardan biri olan </a:t>
            </a:r>
            <a:r>
              <a:rPr lang="tr"/>
              <a:t>Principal Component Analysis (PCA) Algoritmasını </a:t>
            </a:r>
            <a:r>
              <a:rPr lang="tr"/>
              <a:t>adım adım görecek ve detaylı anlatım sağlayacağız</a:t>
            </a:r>
            <a:endParaRPr/>
          </a:p>
          <a:p>
            <a:pPr indent="0" lvl="0" marL="0" rtl="0" algn="l">
              <a:lnSpc>
                <a:spcPct val="95000"/>
              </a:lnSpc>
              <a:spcBef>
                <a:spcPts val="1200"/>
              </a:spcBef>
              <a:spcAft>
                <a:spcPts val="12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Hierarchical Clustering and Dendrogram</a:t>
            </a:r>
            <a:endParaRPr/>
          </a:p>
        </p:txBody>
      </p:sp>
      <p:sp>
        <p:nvSpPr>
          <p:cNvPr id="236" name="Google Shape;236;p44"/>
          <p:cNvSpPr txBox="1"/>
          <p:nvPr>
            <p:ph idx="1" type="body"/>
          </p:nvPr>
        </p:nvSpPr>
        <p:spPr>
          <a:xfrm>
            <a:off x="311700" y="4035600"/>
            <a:ext cx="8520600" cy="62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sz="1500">
                <a:solidFill>
                  <a:srgbClr val="292929"/>
                </a:solidFill>
                <a:highlight>
                  <a:schemeClr val="lt1"/>
                </a:highlight>
              </a:rPr>
              <a:t>Hierarchical Clustering; veri noktalarını benzerliklerine göre seviyelere / hiyerarşilere ayırır. Kümeleme sonrası, bu hiyerarşi Dendrogram adı verilen ağaç benzeri bir yapı oluşturur.</a:t>
            </a:r>
            <a:endParaRPr sz="1500"/>
          </a:p>
        </p:txBody>
      </p:sp>
      <p:pic>
        <p:nvPicPr>
          <p:cNvPr id="237" name="Google Shape;237;p44"/>
          <p:cNvPicPr preferRelativeResize="0"/>
          <p:nvPr/>
        </p:nvPicPr>
        <p:blipFill>
          <a:blip r:embed="rId3">
            <a:alphaModFix/>
          </a:blip>
          <a:stretch>
            <a:fillRect/>
          </a:stretch>
        </p:blipFill>
        <p:spPr>
          <a:xfrm>
            <a:off x="1083788" y="1107913"/>
            <a:ext cx="3488218" cy="2927682"/>
          </a:xfrm>
          <a:prstGeom prst="rect">
            <a:avLst/>
          </a:prstGeom>
          <a:noFill/>
          <a:ln>
            <a:noFill/>
          </a:ln>
        </p:spPr>
      </p:pic>
      <p:pic>
        <p:nvPicPr>
          <p:cNvPr id="238" name="Google Shape;238;p44"/>
          <p:cNvPicPr preferRelativeResize="0"/>
          <p:nvPr/>
        </p:nvPicPr>
        <p:blipFill>
          <a:blip r:embed="rId4">
            <a:alphaModFix/>
          </a:blip>
          <a:stretch>
            <a:fillRect/>
          </a:stretch>
        </p:blipFill>
        <p:spPr>
          <a:xfrm>
            <a:off x="4572005" y="1107888"/>
            <a:ext cx="3488218" cy="2927700"/>
          </a:xfrm>
          <a:prstGeom prst="rect">
            <a:avLst/>
          </a:prstGeom>
          <a:noFill/>
          <a:ln>
            <a:noFill/>
          </a:ln>
        </p:spPr>
      </p:pic>
      <p:pic>
        <p:nvPicPr>
          <p:cNvPr id="239" name="Google Shape;239;p44"/>
          <p:cNvPicPr preferRelativeResize="0"/>
          <p:nvPr/>
        </p:nvPicPr>
        <p:blipFill>
          <a:blip r:embed="rId5">
            <a:alphaModFix/>
          </a:blip>
          <a:stretch>
            <a:fillRect/>
          </a:stretch>
        </p:blipFill>
        <p:spPr>
          <a:xfrm>
            <a:off x="8534300" y="4409925"/>
            <a:ext cx="572700"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Density</a:t>
            </a:r>
            <a:r>
              <a:rPr lang="tr"/>
              <a:t>-based Clustering</a:t>
            </a:r>
            <a:endParaRPr/>
          </a:p>
        </p:txBody>
      </p:sp>
      <p:sp>
        <p:nvSpPr>
          <p:cNvPr id="245" name="Google Shape;245;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Verilerin Gauss dağılımları gibi dağılımlardan oluştuğunu varsayar ve </a:t>
            </a:r>
            <a:r>
              <a:rPr lang="tr" sz="1500">
                <a:highlight>
                  <a:srgbClr val="C9DAF8"/>
                </a:highlight>
              </a:rPr>
              <a:t>yoğunluğa dayalı</a:t>
            </a:r>
            <a:r>
              <a:rPr lang="tr" sz="1500">
                <a:highlight>
                  <a:schemeClr val="lt1"/>
                </a:highlight>
              </a:rPr>
              <a:t> kümeleme işlemi yapar.</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Dağılımın merkezine olan uzaklık arttıkça, bir noktanın dağılıma ait olma olasılığı azalır.</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Küme sayısı gerektirmez, verilerdeki yoğunluğa dayalı küme sayısını çıkartır.</a:t>
            </a:r>
            <a:endParaRPr sz="1500">
              <a:highlight>
                <a:schemeClr val="lt1"/>
              </a:highlight>
            </a:endParaRPr>
          </a:p>
          <a:p>
            <a:pPr indent="0" lvl="0" marL="0" rtl="0" algn="l">
              <a:lnSpc>
                <a:spcPct val="115000"/>
              </a:lnSpc>
              <a:spcBef>
                <a:spcPts val="0"/>
              </a:spcBef>
              <a:spcAft>
                <a:spcPts val="0"/>
              </a:spcAft>
              <a:buNone/>
            </a:pPr>
            <a:r>
              <a:t/>
            </a:r>
            <a:endParaRPr sz="1500">
              <a:highlight>
                <a:schemeClr val="lt1"/>
              </a:highlight>
            </a:endParaRPr>
          </a:p>
        </p:txBody>
      </p:sp>
      <p:pic>
        <p:nvPicPr>
          <p:cNvPr id="246" name="Google Shape;246;p45"/>
          <p:cNvPicPr preferRelativeResize="0"/>
          <p:nvPr/>
        </p:nvPicPr>
        <p:blipFill>
          <a:blip r:embed="rId3">
            <a:alphaModFix/>
          </a:blip>
          <a:stretch>
            <a:fillRect/>
          </a:stretch>
        </p:blipFill>
        <p:spPr>
          <a:xfrm>
            <a:off x="4655784" y="1152475"/>
            <a:ext cx="4176515" cy="3416400"/>
          </a:xfrm>
          <a:prstGeom prst="rect">
            <a:avLst/>
          </a:prstGeom>
          <a:noFill/>
          <a:ln>
            <a:noFill/>
          </a:ln>
        </p:spPr>
      </p:pic>
      <p:pic>
        <p:nvPicPr>
          <p:cNvPr id="247" name="Google Shape;247;p45"/>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Centroid-based Clustering</a:t>
            </a:r>
            <a:endParaRPr/>
          </a:p>
        </p:txBody>
      </p:sp>
      <p:sp>
        <p:nvSpPr>
          <p:cNvPr id="253" name="Google Shape;253;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tr" sz="1500">
                <a:highlight>
                  <a:schemeClr val="lt1"/>
                </a:highlight>
              </a:rPr>
              <a:t>Centroid Based Clustering, verileri n sayıda centroid yardımıyla n sayıda kümeye böler.</a:t>
            </a:r>
            <a:endParaRPr sz="1500">
              <a:highlight>
                <a:schemeClr val="lt1"/>
              </a:highlight>
            </a:endParaRPr>
          </a:p>
          <a:p>
            <a:pPr indent="0" lvl="0" marL="0" rtl="0" algn="l">
              <a:lnSpc>
                <a:spcPct val="135714"/>
              </a:lnSpc>
              <a:spcBef>
                <a:spcPts val="0"/>
              </a:spcBef>
              <a:spcAft>
                <a:spcPts val="0"/>
              </a:spcAft>
              <a:buNone/>
            </a:pPr>
            <a:r>
              <a:t/>
            </a:r>
            <a:endParaRPr sz="1500">
              <a:highlight>
                <a:schemeClr val="lt1"/>
              </a:highlight>
            </a:endParaRPr>
          </a:p>
          <a:p>
            <a:pPr indent="0" lvl="0" marL="0" rtl="0" algn="l">
              <a:lnSpc>
                <a:spcPct val="135714"/>
              </a:lnSpc>
              <a:spcBef>
                <a:spcPts val="0"/>
              </a:spcBef>
              <a:spcAft>
                <a:spcPts val="0"/>
              </a:spcAft>
              <a:buNone/>
            </a:pPr>
            <a:r>
              <a:rPr lang="tr" sz="1500">
                <a:highlight>
                  <a:srgbClr val="C9DAF8"/>
                </a:highlight>
              </a:rPr>
              <a:t>k-means</a:t>
            </a:r>
            <a:r>
              <a:rPr lang="tr" sz="1500">
                <a:highlight>
                  <a:schemeClr val="lt1"/>
                </a:highlight>
              </a:rPr>
              <a:t>, en yaygın kullanılan centroid tabanlı kümeleme algoritmasıdır. </a:t>
            </a:r>
            <a:endParaRPr sz="1500">
              <a:highlight>
                <a:schemeClr val="lt1"/>
              </a:highlight>
            </a:endParaRPr>
          </a:p>
          <a:p>
            <a:pPr indent="0" lvl="0" marL="0" rtl="0" algn="l">
              <a:lnSpc>
                <a:spcPct val="135714"/>
              </a:lnSpc>
              <a:spcBef>
                <a:spcPts val="0"/>
              </a:spcBef>
              <a:spcAft>
                <a:spcPts val="0"/>
              </a:spcAft>
              <a:buNone/>
            </a:pPr>
            <a:r>
              <a:t/>
            </a:r>
            <a:endParaRPr sz="1500">
              <a:highlight>
                <a:schemeClr val="lt1"/>
              </a:highlight>
            </a:endParaRPr>
          </a:p>
          <a:p>
            <a:pPr indent="0" lvl="0" marL="0" rtl="0" algn="l">
              <a:lnSpc>
                <a:spcPct val="135714"/>
              </a:lnSpc>
              <a:spcBef>
                <a:spcPts val="0"/>
              </a:spcBef>
              <a:spcAft>
                <a:spcPts val="0"/>
              </a:spcAft>
              <a:buNone/>
            </a:pPr>
            <a:r>
              <a:rPr lang="tr" sz="1500">
                <a:highlight>
                  <a:schemeClr val="lt1"/>
                </a:highlight>
              </a:rPr>
              <a:t>Centroid-based kümeleme başlangıç koşullarına ve aykırı değerlere karşı hassastır. </a:t>
            </a:r>
            <a:endParaRPr sz="1500">
              <a:highlight>
                <a:schemeClr val="lt1"/>
              </a:highlight>
            </a:endParaRPr>
          </a:p>
        </p:txBody>
      </p:sp>
      <p:pic>
        <p:nvPicPr>
          <p:cNvPr id="254" name="Google Shape;254;p46"/>
          <p:cNvPicPr preferRelativeResize="0"/>
          <p:nvPr/>
        </p:nvPicPr>
        <p:blipFill rotWithShape="1">
          <a:blip r:embed="rId3">
            <a:alphaModFix/>
          </a:blip>
          <a:srcRect b="0" l="0" r="1835" t="0"/>
          <a:stretch/>
        </p:blipFill>
        <p:spPr>
          <a:xfrm>
            <a:off x="4572000" y="1112838"/>
            <a:ext cx="3908350" cy="349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K-Means Clustering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a:t>
            </a:r>
            <a:endParaRPr/>
          </a:p>
        </p:txBody>
      </p:sp>
      <p:sp>
        <p:nvSpPr>
          <p:cNvPr id="265" name="Google Shape;26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highlight>
                  <a:schemeClr val="lt1"/>
                </a:highlight>
              </a:rPr>
              <a:t>K-Means algoritması, </a:t>
            </a:r>
            <a:r>
              <a:rPr lang="tr" sz="1500">
                <a:highlight>
                  <a:schemeClr val="lt1"/>
                </a:highlight>
              </a:rPr>
              <a:t>örnekleri eşit varyanslı </a:t>
            </a:r>
            <a:r>
              <a:rPr lang="tr" sz="1500">
                <a:highlight>
                  <a:srgbClr val="C9DAF8"/>
                </a:highlight>
              </a:rPr>
              <a:t>n grupta</a:t>
            </a:r>
            <a:r>
              <a:rPr lang="tr" sz="1500">
                <a:highlight>
                  <a:schemeClr val="lt1"/>
                </a:highlight>
              </a:rPr>
              <a:t> ayırmaya çalışır.</a:t>
            </a:r>
            <a:endParaRPr sz="1500">
              <a:highlight>
                <a:schemeClr val="lt1"/>
              </a:highlight>
            </a:endParaRPr>
          </a:p>
          <a:p>
            <a:pPr indent="0" lvl="0" marL="0" rtl="0" algn="l">
              <a:spcBef>
                <a:spcPts val="1200"/>
              </a:spcBef>
              <a:spcAft>
                <a:spcPts val="0"/>
              </a:spcAft>
              <a:buNone/>
            </a:pPr>
            <a:r>
              <a:rPr lang="tr" sz="1500">
                <a:highlight>
                  <a:schemeClr val="lt1"/>
                </a:highlight>
              </a:rPr>
              <a:t>Bu algoritma, küme sayısının belirtilmesini gerektirir. Çok sayıda örneğe iyi ölçeklenir ve birçok farklı alanda çok çeşitli uygulama alanlarında kullanılmıştır.</a:t>
            </a:r>
            <a:endParaRPr sz="1500">
              <a:highlight>
                <a:schemeClr val="lt1"/>
              </a:highlight>
            </a:endParaRPr>
          </a:p>
          <a:p>
            <a:pPr indent="0" lvl="0" marL="0" rtl="0" algn="l">
              <a:spcBef>
                <a:spcPts val="1200"/>
              </a:spcBef>
              <a:spcAft>
                <a:spcPts val="0"/>
              </a:spcAft>
              <a:buNone/>
            </a:pPr>
            <a:r>
              <a:rPr lang="tr" sz="1500">
                <a:highlight>
                  <a:schemeClr val="lt1"/>
                </a:highlight>
              </a:rPr>
              <a:t>K-means algoritması, karesi alınmış hata fonksiyonu olarak bilinen bir amaç fonksiyonunu en aza indirmeyi amaçlar:</a:t>
            </a:r>
            <a:endParaRPr sz="1500">
              <a:highlight>
                <a:schemeClr val="lt1"/>
              </a:highlight>
            </a:endParaRPr>
          </a:p>
          <a:p>
            <a:pPr indent="0" lvl="0" marL="0" rtl="0" algn="l">
              <a:spcBef>
                <a:spcPts val="1200"/>
              </a:spcBef>
              <a:spcAft>
                <a:spcPts val="1200"/>
              </a:spcAft>
              <a:buNone/>
            </a:pPr>
            <a:r>
              <a:t/>
            </a:r>
            <a:endParaRPr sz="1500">
              <a:highlight>
                <a:schemeClr val="lt1"/>
              </a:highlight>
            </a:endParaRPr>
          </a:p>
        </p:txBody>
      </p:sp>
      <p:pic>
        <p:nvPicPr>
          <p:cNvPr id="266" name="Google Shape;266;p48"/>
          <p:cNvPicPr preferRelativeResize="0"/>
          <p:nvPr/>
        </p:nvPicPr>
        <p:blipFill>
          <a:blip r:embed="rId3">
            <a:alphaModFix/>
          </a:blip>
          <a:stretch>
            <a:fillRect/>
          </a:stretch>
        </p:blipFill>
        <p:spPr>
          <a:xfrm>
            <a:off x="3099540" y="2989050"/>
            <a:ext cx="2944925" cy="124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a:t>
            </a:r>
            <a:endParaRPr/>
          </a:p>
        </p:txBody>
      </p:sp>
      <p:sp>
        <p:nvSpPr>
          <p:cNvPr id="272" name="Google Shape;272;p49"/>
          <p:cNvSpPr txBox="1"/>
          <p:nvPr>
            <p:ph idx="1" type="body"/>
          </p:nvPr>
        </p:nvSpPr>
        <p:spPr>
          <a:xfrm>
            <a:off x="311700" y="1152475"/>
            <a:ext cx="3753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tr" sz="1500"/>
              <a:t>K-Means algoritması; </a:t>
            </a:r>
            <a:r>
              <a:rPr lang="tr" sz="1500">
                <a:highlight>
                  <a:srgbClr val="C9DAF8"/>
                </a:highlight>
              </a:rPr>
              <a:t>belirlediğimiz sayıda</a:t>
            </a:r>
            <a:r>
              <a:rPr lang="tr" sz="1500"/>
              <a:t> </a:t>
            </a:r>
            <a:r>
              <a:rPr lang="tr" sz="1500">
                <a:highlight>
                  <a:srgbClr val="C9DAF8"/>
                </a:highlight>
              </a:rPr>
              <a:t>küme</a:t>
            </a:r>
            <a:r>
              <a:rPr lang="tr" sz="1500"/>
              <a:t> oluşturarak, yakınlığa bağlı kümeleme işlemi yapar. </a:t>
            </a:r>
            <a:endParaRPr sz="1500"/>
          </a:p>
          <a:p>
            <a:pPr indent="-323850" lvl="0" marL="457200" rtl="0" algn="l">
              <a:lnSpc>
                <a:spcPct val="105000"/>
              </a:lnSpc>
              <a:spcBef>
                <a:spcPts val="1200"/>
              </a:spcBef>
              <a:spcAft>
                <a:spcPts val="0"/>
              </a:spcAft>
              <a:buSzPts val="1500"/>
              <a:buChar char="●"/>
            </a:pPr>
            <a:r>
              <a:rPr lang="tr" sz="1500"/>
              <a:t>Küme merkezi</a:t>
            </a:r>
            <a:r>
              <a:rPr lang="tr" sz="1500"/>
              <a:t> (centroid),</a:t>
            </a:r>
            <a:r>
              <a:rPr lang="tr" sz="1500"/>
              <a:t> kümeye ait tüm noktaların aritmetik ortalamasıdır</a:t>
            </a:r>
            <a:endParaRPr sz="1500"/>
          </a:p>
          <a:p>
            <a:pPr indent="-323850" lvl="0" marL="457200" rtl="0" algn="l">
              <a:lnSpc>
                <a:spcPct val="105000"/>
              </a:lnSpc>
              <a:spcBef>
                <a:spcPts val="1200"/>
              </a:spcBef>
              <a:spcAft>
                <a:spcPts val="0"/>
              </a:spcAft>
              <a:buSzPts val="1500"/>
              <a:buChar char="●"/>
            </a:pPr>
            <a:r>
              <a:rPr lang="tr" sz="1500"/>
              <a:t>Her nokta kendi küme merkezine diğer küme merkezlerinden daha yakındır</a:t>
            </a:r>
            <a:endParaRPr sz="1500"/>
          </a:p>
          <a:p>
            <a:pPr indent="0" lvl="0" marL="0" rtl="0" algn="l">
              <a:lnSpc>
                <a:spcPct val="105000"/>
              </a:lnSpc>
              <a:spcBef>
                <a:spcPts val="1200"/>
              </a:spcBef>
              <a:spcAft>
                <a:spcPts val="1200"/>
              </a:spcAft>
              <a:buNone/>
            </a:pPr>
            <a:r>
              <a:t/>
            </a:r>
            <a:endParaRPr sz="1500"/>
          </a:p>
        </p:txBody>
      </p:sp>
      <p:pic>
        <p:nvPicPr>
          <p:cNvPr id="273" name="Google Shape;273;p49"/>
          <p:cNvPicPr preferRelativeResize="0"/>
          <p:nvPr/>
        </p:nvPicPr>
        <p:blipFill>
          <a:blip r:embed="rId3">
            <a:alphaModFix/>
          </a:blip>
          <a:stretch>
            <a:fillRect/>
          </a:stretch>
        </p:blipFill>
        <p:spPr>
          <a:xfrm>
            <a:off x="4124775" y="1289263"/>
            <a:ext cx="4658450" cy="314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Adım Adım K-Means Clustering</a:t>
            </a:r>
            <a:endParaRPr/>
          </a:p>
        </p:txBody>
      </p:sp>
      <p:sp>
        <p:nvSpPr>
          <p:cNvPr id="279" name="Google Shape;279;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tr" sz="1500">
                <a:highlight>
                  <a:srgbClr val="FFFFFE"/>
                </a:highlight>
              </a:rPr>
              <a:t>Adım 1:</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Centroidlerin rastgele atanması</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Algoritma, her küme için rastgele bir centroid seçer. </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Örneğimizde, k değeri 3 seçildiği için algoritma 3 centroidi dağılıma rastgele yerleştiriyor.</a:t>
            </a:r>
            <a:endParaRPr sz="1500">
              <a:highlight>
                <a:srgbClr val="FFFFFE"/>
              </a:highlight>
            </a:endParaRPr>
          </a:p>
        </p:txBody>
      </p:sp>
      <p:pic>
        <p:nvPicPr>
          <p:cNvPr id="280" name="Google Shape;280;p50"/>
          <p:cNvPicPr preferRelativeResize="0"/>
          <p:nvPr/>
        </p:nvPicPr>
        <p:blipFill rotWithShape="1">
          <a:blip r:embed="rId3">
            <a:alphaModFix/>
          </a:blip>
          <a:srcRect b="13877" l="14551" r="7299" t="8070"/>
          <a:stretch/>
        </p:blipFill>
        <p:spPr>
          <a:xfrm>
            <a:off x="5494425" y="1235788"/>
            <a:ext cx="3337875" cy="324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1000"/>
                                        <p:tgtEl>
                                          <p:spTgt spid="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Effect filter="fade" transition="in">
                                      <p:cBhvr>
                                        <p:cTn dur="1000"/>
                                        <p:tgtEl>
                                          <p:spTgt spid="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animEffect filter="fade" transition="in">
                                      <p:cBhvr>
                                        <p:cTn dur="1000"/>
                                        <p:tgtEl>
                                          <p:spTgt spid="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animEffect filter="fade" transition="in">
                                      <p:cBhvr>
                                        <p:cTn dur="1000"/>
                                        <p:tgtEl>
                                          <p:spTgt spid="2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animEffect filter="fade" transition="in">
                                      <p:cBhvr>
                                        <p:cTn dur="1000"/>
                                        <p:tgtEl>
                                          <p:spTgt spid="2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animEffect filter="fade" transition="in">
                                      <p:cBhvr>
                                        <p:cTn dur="1000"/>
                                        <p:tgtEl>
                                          <p:spTgt spid="27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Optimum k Değerini Belirlemek: Elbow Method </a:t>
            </a:r>
            <a:endParaRPr/>
          </a:p>
        </p:txBody>
      </p:sp>
      <p:sp>
        <p:nvSpPr>
          <p:cNvPr id="286" name="Google Shape;286;p51"/>
          <p:cNvSpPr txBox="1"/>
          <p:nvPr>
            <p:ph idx="1" type="body"/>
          </p:nvPr>
        </p:nvSpPr>
        <p:spPr>
          <a:xfrm>
            <a:off x="311700" y="1152475"/>
            <a:ext cx="381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K-Means algoritması kullanılırken küme sayısını belirlemek için kullanılan bir yöntemdir. </a:t>
            </a:r>
            <a:endParaRPr sz="1500"/>
          </a:p>
          <a:p>
            <a:pPr indent="-323850" lvl="0" marL="457200" rtl="0" algn="l">
              <a:spcBef>
                <a:spcPts val="1200"/>
              </a:spcBef>
              <a:spcAft>
                <a:spcPts val="0"/>
              </a:spcAft>
              <a:buSzPts val="1500"/>
              <a:buChar char="●"/>
            </a:pPr>
            <a:r>
              <a:rPr lang="tr" sz="1500"/>
              <a:t>Farklı k değerleri için çizilen cost fonksiyonunun değer grafiğini ifade eder</a:t>
            </a:r>
            <a:endParaRPr sz="1500"/>
          </a:p>
          <a:p>
            <a:pPr indent="-323850" lvl="0" marL="457200" rtl="0" algn="l">
              <a:spcBef>
                <a:spcPts val="1200"/>
              </a:spcBef>
              <a:spcAft>
                <a:spcPts val="0"/>
              </a:spcAft>
              <a:buSzPts val="1500"/>
              <a:buChar char="●"/>
            </a:pPr>
            <a:r>
              <a:rPr lang="tr" sz="1500"/>
              <a:t>Çizilen grafikte dirsek noktası alınır  </a:t>
            </a:r>
            <a:endParaRPr sz="1500"/>
          </a:p>
          <a:p>
            <a:pPr indent="-323850" lvl="0" marL="457200" rtl="0" algn="l">
              <a:spcBef>
                <a:spcPts val="1000"/>
              </a:spcBef>
              <a:spcAft>
                <a:spcPts val="0"/>
              </a:spcAft>
              <a:buSzPts val="1500"/>
              <a:buChar char="●"/>
            </a:pPr>
            <a:r>
              <a:rPr lang="tr" sz="1500"/>
              <a:t>Bu nokta, genellikle optimum küme sayısına yakındır</a:t>
            </a:r>
            <a:endParaRPr sz="1500"/>
          </a:p>
          <a:p>
            <a:pPr indent="0" lvl="0" marL="0" rtl="0" algn="l">
              <a:spcBef>
                <a:spcPts val="1200"/>
              </a:spcBef>
              <a:spcAft>
                <a:spcPts val="1200"/>
              </a:spcAft>
              <a:buNone/>
            </a:pPr>
            <a:r>
              <a:t/>
            </a:r>
            <a:endParaRPr sz="1500"/>
          </a:p>
        </p:txBody>
      </p:sp>
      <p:pic>
        <p:nvPicPr>
          <p:cNvPr id="287" name="Google Shape;287;p51"/>
          <p:cNvPicPr preferRelativeResize="0"/>
          <p:nvPr/>
        </p:nvPicPr>
        <p:blipFill rotWithShape="1">
          <a:blip r:embed="rId3">
            <a:alphaModFix/>
          </a:blip>
          <a:srcRect b="0" l="0" r="3044" t="3232"/>
          <a:stretch/>
        </p:blipFill>
        <p:spPr>
          <a:xfrm>
            <a:off x="4394850" y="1207663"/>
            <a:ext cx="4476325" cy="330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tr" sz="2500">
                <a:highlight>
                  <a:srgbClr val="FFFFFE"/>
                </a:highlight>
              </a:rPr>
              <a:t>Silhouette Score</a:t>
            </a:r>
            <a:endParaRPr sz="2500"/>
          </a:p>
        </p:txBody>
      </p:sp>
      <p:sp>
        <p:nvSpPr>
          <p:cNvPr id="293" name="Google Shape;293;p52"/>
          <p:cNvSpPr txBox="1"/>
          <p:nvPr>
            <p:ph idx="1" type="body"/>
          </p:nvPr>
        </p:nvSpPr>
        <p:spPr>
          <a:xfrm>
            <a:off x="311700" y="1152475"/>
            <a:ext cx="45054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Silhouette Score</a:t>
            </a:r>
            <a:r>
              <a:rPr b="1" lang="tr" sz="1500"/>
              <a:t>, </a:t>
            </a:r>
            <a:r>
              <a:rPr b="1" lang="tr" sz="1500"/>
              <a:t>Katsayı veya Siluet puanı;</a:t>
            </a:r>
            <a:endParaRPr b="1" sz="1500"/>
          </a:p>
          <a:p>
            <a:pPr indent="0" lvl="0" marL="0" rtl="0" algn="l">
              <a:lnSpc>
                <a:spcPct val="135714"/>
              </a:lnSpc>
              <a:spcBef>
                <a:spcPts val="0"/>
              </a:spcBef>
              <a:spcAft>
                <a:spcPts val="0"/>
              </a:spcAft>
              <a:buClr>
                <a:schemeClr val="dk1"/>
              </a:buClr>
              <a:buSzPts val="1100"/>
              <a:buFont typeface="Arial"/>
              <a:buNone/>
            </a:pPr>
            <a:r>
              <a:rPr lang="tr" sz="1500"/>
              <a:t>Bir kümeleme tekniğinin ne kadar iyi kümelediğini hesaplamak için kullanılan bir ölçüdür. Değeri </a:t>
            </a:r>
            <a:r>
              <a:rPr lang="tr" sz="1500">
                <a:highlight>
                  <a:srgbClr val="C9DAF8"/>
                </a:highlight>
              </a:rPr>
              <a:t>-1 ile 1 arasında </a:t>
            </a:r>
            <a:r>
              <a:rPr lang="tr" sz="1500"/>
              <a:t>değişir.</a:t>
            </a:r>
            <a:endParaRPr sz="1500"/>
          </a:p>
          <a:p>
            <a:pPr indent="0" lvl="0" marL="0" rtl="0" algn="l">
              <a:spcBef>
                <a:spcPts val="0"/>
              </a:spcBef>
              <a:spcAft>
                <a:spcPts val="0"/>
              </a:spcAft>
              <a:buClr>
                <a:schemeClr val="dk1"/>
              </a:buClr>
              <a:buSzPts val="1100"/>
              <a:buFont typeface="Arial"/>
              <a:buNone/>
            </a:pPr>
            <a:r>
              <a:rPr lang="tr" sz="1500"/>
              <a:t>1: Kümelerin birbirinden oldukça uzak olduğu ve açıkça ayırt edildiği anlamına gelir.</a:t>
            </a:r>
            <a:endParaRPr sz="1500"/>
          </a:p>
          <a:p>
            <a:pPr indent="0" lvl="0" marL="0" rtl="0" algn="l">
              <a:spcBef>
                <a:spcPts val="1200"/>
              </a:spcBef>
              <a:spcAft>
                <a:spcPts val="0"/>
              </a:spcAft>
              <a:buClr>
                <a:schemeClr val="dk1"/>
              </a:buClr>
              <a:buSzPts val="1100"/>
              <a:buFont typeface="Arial"/>
              <a:buNone/>
            </a:pPr>
            <a:r>
              <a:rPr lang="tr" sz="1500"/>
              <a:t>0: Kümelerin birbirine olan mesafenin azaldığı veya kümeler arasındaki mesafenin önemli olmadığı anlamına gelir.</a:t>
            </a:r>
            <a:endParaRPr sz="1500"/>
          </a:p>
          <a:p>
            <a:pPr indent="0" lvl="0" marL="0" rtl="0" algn="l">
              <a:spcBef>
                <a:spcPts val="1200"/>
              </a:spcBef>
              <a:spcAft>
                <a:spcPts val="0"/>
              </a:spcAft>
              <a:buClr>
                <a:schemeClr val="dk1"/>
              </a:buClr>
              <a:buSzPts val="1100"/>
              <a:buFont typeface="Arial"/>
              <a:buNone/>
            </a:pPr>
            <a:r>
              <a:rPr lang="tr" sz="1500"/>
              <a:t>-1: Kümelerin yanlış şekilde atandığı anlamına gelir.</a:t>
            </a:r>
            <a:endParaRPr sz="1500"/>
          </a:p>
          <a:p>
            <a:pPr indent="0" lvl="0" marL="0" rtl="0" algn="l">
              <a:spcBef>
                <a:spcPts val="1200"/>
              </a:spcBef>
              <a:spcAft>
                <a:spcPts val="1200"/>
              </a:spcAft>
              <a:buNone/>
            </a:pPr>
            <a:r>
              <a:t/>
            </a:r>
            <a:endParaRPr sz="1500"/>
          </a:p>
        </p:txBody>
      </p:sp>
      <p:pic>
        <p:nvPicPr>
          <p:cNvPr id="294" name="Google Shape;294;p52"/>
          <p:cNvPicPr preferRelativeResize="0"/>
          <p:nvPr/>
        </p:nvPicPr>
        <p:blipFill>
          <a:blip r:embed="rId3">
            <a:alphaModFix/>
          </a:blip>
          <a:stretch>
            <a:fillRect/>
          </a:stretch>
        </p:blipFill>
        <p:spPr>
          <a:xfrm>
            <a:off x="5601850" y="1142325"/>
            <a:ext cx="3230450" cy="2418475"/>
          </a:xfrm>
          <a:prstGeom prst="rect">
            <a:avLst/>
          </a:prstGeom>
          <a:noFill/>
          <a:ln>
            <a:noFill/>
          </a:ln>
        </p:spPr>
      </p:pic>
      <p:pic>
        <p:nvPicPr>
          <p:cNvPr id="295" name="Google Shape;295;p52"/>
          <p:cNvPicPr preferRelativeResize="0"/>
          <p:nvPr/>
        </p:nvPicPr>
        <p:blipFill rotWithShape="1">
          <a:blip r:embed="rId4">
            <a:alphaModFix/>
          </a:blip>
          <a:srcRect b="28888" l="22688" r="26837" t="28509"/>
          <a:stretch/>
        </p:blipFill>
        <p:spPr>
          <a:xfrm>
            <a:off x="5929761" y="3685400"/>
            <a:ext cx="2421750" cy="75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Adım Adım</a:t>
            </a:r>
            <a:r>
              <a:rPr lang="tr"/>
              <a:t> K-Means</a:t>
            </a:r>
            <a:endParaRPr/>
          </a:p>
          <a:p>
            <a:pPr indent="0" lvl="0" marL="0" rtl="0" algn="l">
              <a:spcBef>
                <a:spcPts val="0"/>
              </a:spcBef>
              <a:spcAft>
                <a:spcPts val="0"/>
              </a:spcAft>
              <a:buNone/>
            </a:pPr>
            <a:r>
              <a:t/>
            </a:r>
            <a:endParaRPr/>
          </a:p>
        </p:txBody>
      </p:sp>
      <p:sp>
        <p:nvSpPr>
          <p:cNvPr id="301" name="Google Shape;301;p5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tr" sz="1500">
                <a:highlight>
                  <a:srgbClr val="FFFFFE"/>
                </a:highlight>
              </a:rPr>
              <a:t>Adım 2:</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İlk Kümelerin Oluşması</a:t>
            </a:r>
            <a:endParaRPr b="1" sz="1500">
              <a:highlight>
                <a:srgbClr val="FFFFFE"/>
              </a:highlight>
            </a:endParaRPr>
          </a:p>
          <a:p>
            <a:pPr indent="0" lvl="0" marL="0" rtl="0" algn="l">
              <a:lnSpc>
                <a:spcPct val="135714"/>
              </a:lnSpc>
              <a:spcBef>
                <a:spcPts val="0"/>
              </a:spcBef>
              <a:spcAft>
                <a:spcPts val="0"/>
              </a:spcAft>
              <a:buNone/>
            </a:pPr>
            <a:br>
              <a:rPr lang="tr" sz="1500">
                <a:highlight>
                  <a:srgbClr val="FFFFFE"/>
                </a:highlight>
              </a:rPr>
            </a:br>
            <a:r>
              <a:rPr lang="tr" sz="1500">
                <a:highlight>
                  <a:srgbClr val="FFFFFE"/>
                </a:highlight>
              </a:rPr>
              <a:t>Algoritma, ilk k </a:t>
            </a:r>
            <a:r>
              <a:rPr lang="tr" sz="1500">
                <a:highlight>
                  <a:srgbClr val="FFFFFE"/>
                </a:highlight>
              </a:rPr>
              <a:t>(cluster sayısı) tane </a:t>
            </a:r>
            <a:r>
              <a:rPr lang="tr" sz="1500">
                <a:highlight>
                  <a:srgbClr val="FFFFFE"/>
                </a:highlight>
              </a:rPr>
              <a:t>küme elde etmek için her noktayı en yakın centroid noktasının kümesine dahil eder.</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Centroidlere atama konusunda mesafe göz önüne alınır ve kullanılan en yaygın yöntemlerden biri Öklid formülüdür. </a:t>
            </a:r>
            <a:endParaRPr sz="1500">
              <a:highlight>
                <a:srgbClr val="FFFFFE"/>
              </a:highlight>
            </a:endParaRPr>
          </a:p>
        </p:txBody>
      </p:sp>
      <p:pic>
        <p:nvPicPr>
          <p:cNvPr id="302" name="Google Shape;302;p53"/>
          <p:cNvPicPr preferRelativeResize="0"/>
          <p:nvPr/>
        </p:nvPicPr>
        <p:blipFill rotWithShape="1">
          <a:blip r:embed="rId3">
            <a:alphaModFix/>
          </a:blip>
          <a:srcRect b="12810" l="9159" r="9354" t="3842"/>
          <a:stretch/>
        </p:blipFill>
        <p:spPr>
          <a:xfrm>
            <a:off x="6118011" y="1113513"/>
            <a:ext cx="2714289" cy="2714313"/>
          </a:xfrm>
          <a:prstGeom prst="rect">
            <a:avLst/>
          </a:prstGeom>
          <a:noFill/>
          <a:ln>
            <a:noFill/>
          </a:ln>
        </p:spPr>
      </p:pic>
      <p:pic>
        <p:nvPicPr>
          <p:cNvPr id="303" name="Google Shape;303;p53"/>
          <p:cNvPicPr preferRelativeResize="0"/>
          <p:nvPr/>
        </p:nvPicPr>
        <p:blipFill>
          <a:blip r:embed="rId4">
            <a:alphaModFix/>
          </a:blip>
          <a:stretch>
            <a:fillRect/>
          </a:stretch>
        </p:blipFill>
        <p:spPr>
          <a:xfrm>
            <a:off x="6752238" y="3827825"/>
            <a:ext cx="1445824" cy="90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1000"/>
                                        <p:tgtEl>
                                          <p:spTgt spid="30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İrem </a:t>
            </a:r>
            <a:r>
              <a:rPr lang="tr"/>
              <a:t>Kömürcü</a:t>
            </a:r>
            <a:endParaRPr/>
          </a:p>
        </p:txBody>
      </p:sp>
      <p:sp>
        <p:nvSpPr>
          <p:cNvPr id="115" name="Google Shape;115;p27"/>
          <p:cNvSpPr txBox="1"/>
          <p:nvPr>
            <p:ph idx="1" type="subTitle"/>
          </p:nvPr>
        </p:nvSpPr>
        <p:spPr>
          <a:xfrm>
            <a:off x="2917950" y="3511850"/>
            <a:ext cx="3308100" cy="1086000"/>
          </a:xfrm>
          <a:prstGeom prst="rect">
            <a:avLst/>
          </a:prstGeom>
          <a:noFill/>
          <a:ln>
            <a:noFill/>
          </a:ln>
        </p:spPr>
        <p:txBody>
          <a:bodyPr anchorCtr="0" anchor="t" bIns="34275" lIns="68575" spcFirstLastPara="1" rIns="68575" wrap="square" tIns="34275">
            <a:noAutofit/>
          </a:bodyPr>
          <a:lstStyle/>
          <a:p>
            <a:pPr indent="0" lvl="0" marL="0" rtl="0" algn="ctr">
              <a:lnSpc>
                <a:spcPct val="150000"/>
              </a:lnSpc>
              <a:spcBef>
                <a:spcPts val="0"/>
              </a:spcBef>
              <a:spcAft>
                <a:spcPts val="0"/>
              </a:spcAft>
              <a:buClr>
                <a:schemeClr val="dk1"/>
              </a:buClr>
              <a:buSzPts val="1400"/>
              <a:buNone/>
            </a:pPr>
            <a:r>
              <a:rPr b="1" lang="tr" sz="1400"/>
              <a:t>Github:</a:t>
            </a:r>
            <a:r>
              <a:rPr lang="tr" sz="1400"/>
              <a:t> </a:t>
            </a:r>
            <a:r>
              <a:rPr lang="tr" sz="1400"/>
              <a:t>irem-komurcu</a:t>
            </a:r>
            <a:endParaRPr sz="1400"/>
          </a:p>
          <a:p>
            <a:pPr indent="0" lvl="0" marL="0" rtl="0" algn="ctr">
              <a:lnSpc>
                <a:spcPct val="150000"/>
              </a:lnSpc>
              <a:spcBef>
                <a:spcPts val="0"/>
              </a:spcBef>
              <a:spcAft>
                <a:spcPts val="0"/>
              </a:spcAft>
              <a:buClr>
                <a:schemeClr val="dk1"/>
              </a:buClr>
              <a:buSzPts val="1400"/>
              <a:buNone/>
            </a:pPr>
            <a:r>
              <a:rPr b="1" lang="tr" sz="1400"/>
              <a:t>Twitter:</a:t>
            </a:r>
            <a:r>
              <a:rPr lang="tr" sz="1400"/>
              <a:t> </a:t>
            </a:r>
            <a:r>
              <a:rPr lang="tr" sz="1400"/>
              <a:t>iremkomurcu</a:t>
            </a:r>
            <a:endParaRPr sz="1400"/>
          </a:p>
          <a:p>
            <a:pPr indent="0" lvl="0" marL="0" rtl="0" algn="ctr">
              <a:lnSpc>
                <a:spcPct val="150000"/>
              </a:lnSpc>
              <a:spcBef>
                <a:spcPts val="0"/>
              </a:spcBef>
              <a:spcAft>
                <a:spcPts val="0"/>
              </a:spcAft>
              <a:buClr>
                <a:schemeClr val="dk1"/>
              </a:buClr>
              <a:buSzPts val="1400"/>
              <a:buNone/>
            </a:pPr>
            <a:r>
              <a:rPr b="1" lang="tr" sz="1400"/>
              <a:t>LinkedIn:</a:t>
            </a:r>
            <a:r>
              <a:rPr lang="tr" sz="1400"/>
              <a:t> iremkomurcu</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Adım Adım</a:t>
            </a:r>
            <a:r>
              <a:rPr lang="tr"/>
              <a:t> K-Means</a:t>
            </a:r>
            <a:endParaRPr/>
          </a:p>
          <a:p>
            <a:pPr indent="0" lvl="0" marL="0" rtl="0" algn="l">
              <a:spcBef>
                <a:spcPts val="0"/>
              </a:spcBef>
              <a:spcAft>
                <a:spcPts val="0"/>
              </a:spcAft>
              <a:buNone/>
            </a:pPr>
            <a:r>
              <a:t/>
            </a:r>
            <a:endParaRPr/>
          </a:p>
        </p:txBody>
      </p:sp>
      <p:sp>
        <p:nvSpPr>
          <p:cNvPr id="309" name="Google Shape;309;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Adım 3:</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Ağırlık Merkezinin Yeniden Hesaplanması</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Algoritma, her küme için kümedeki tüm noktaların ortalamasını alarak ağırlık merkezini yeniden hesaplar. </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Merkezlerdeki değişiklikler şekilde oklarla gösterilmiştir. Merkezler değiştiğinden, algoritma, noktaları en yakın merkeze yeniden atar.</a:t>
            </a:r>
            <a:endParaRPr sz="1500">
              <a:highlight>
                <a:srgbClr val="FFFFFE"/>
              </a:highlight>
            </a:endParaRPr>
          </a:p>
        </p:txBody>
      </p:sp>
      <p:pic>
        <p:nvPicPr>
          <p:cNvPr id="310" name="Google Shape;310;p54"/>
          <p:cNvPicPr preferRelativeResize="0"/>
          <p:nvPr/>
        </p:nvPicPr>
        <p:blipFill rotWithShape="1">
          <a:blip r:embed="rId3">
            <a:alphaModFix/>
          </a:blip>
          <a:srcRect b="13606" l="17492" r="10132" t="3577"/>
          <a:stretch/>
        </p:blipFill>
        <p:spPr>
          <a:xfrm>
            <a:off x="5333325" y="1105575"/>
            <a:ext cx="3498975" cy="351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Adım Adım</a:t>
            </a:r>
            <a:r>
              <a:rPr lang="tr"/>
              <a:t> K-Means</a:t>
            </a:r>
            <a:endParaRPr/>
          </a:p>
          <a:p>
            <a:pPr indent="0" lvl="0" marL="0" rtl="0" algn="l">
              <a:spcBef>
                <a:spcPts val="0"/>
              </a:spcBef>
              <a:spcAft>
                <a:spcPts val="0"/>
              </a:spcAft>
              <a:buNone/>
            </a:pPr>
            <a:r>
              <a:t/>
            </a:r>
            <a:endParaRPr/>
          </a:p>
        </p:txBody>
      </p:sp>
      <p:sp>
        <p:nvSpPr>
          <p:cNvPr id="316" name="Google Shape;316;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Adım 4: </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Yeniden Atamalar ve Kümelendirmeler</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sz="1500">
              <a:highlight>
                <a:srgbClr val="FFFFFE"/>
              </a:highlight>
            </a:endParaRPr>
          </a:p>
        </p:txBody>
      </p:sp>
      <p:pic>
        <p:nvPicPr>
          <p:cNvPr id="317" name="Google Shape;317;p55"/>
          <p:cNvPicPr preferRelativeResize="0"/>
          <p:nvPr/>
        </p:nvPicPr>
        <p:blipFill rotWithShape="1">
          <a:blip r:embed="rId3">
            <a:alphaModFix/>
          </a:blip>
          <a:srcRect b="14671" l="17812" r="8430" t="3044"/>
          <a:stretch/>
        </p:blipFill>
        <p:spPr>
          <a:xfrm>
            <a:off x="5426750" y="1152475"/>
            <a:ext cx="3405550" cy="3483975"/>
          </a:xfrm>
          <a:prstGeom prst="rect">
            <a:avLst/>
          </a:prstGeom>
          <a:noFill/>
          <a:ln>
            <a:noFill/>
          </a:ln>
        </p:spPr>
      </p:pic>
      <p:pic>
        <p:nvPicPr>
          <p:cNvPr id="318" name="Google Shape;318;p55"/>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1000"/>
                                        <p:tgtEl>
                                          <p:spTgt spid="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Effect filter="fade" transition="in">
                                      <p:cBhvr>
                                        <p:cTn dur="1000"/>
                                        <p:tgtEl>
                                          <p:spTgt spid="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Effect filter="fade" transition="in">
                                      <p:cBhvr>
                                        <p:cTn dur="1000"/>
                                        <p:tgtEl>
                                          <p:spTgt spid="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3" st="3"/>
                                            </p:txEl>
                                          </p:spTgt>
                                        </p:tgtEl>
                                        <p:attrNameLst>
                                          <p:attrName>style.visibility</p:attrName>
                                        </p:attrNameLst>
                                      </p:cBhvr>
                                      <p:to>
                                        <p:strVal val="visible"/>
                                      </p:to>
                                    </p:set>
                                    <p:animEffect filter="fade" transition="in">
                                      <p:cBhvr>
                                        <p:cTn dur="1000"/>
                                        <p:tgtEl>
                                          <p:spTgt spid="3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K-NN ve K-Means Algoritmaları</a:t>
            </a:r>
            <a:endParaRPr/>
          </a:p>
        </p:txBody>
      </p:sp>
      <p:sp>
        <p:nvSpPr>
          <p:cNvPr id="324" name="Google Shape;324;p5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K-Nearest Neighbors Algoritması (k-NN); </a:t>
            </a:r>
            <a:endParaRPr sz="1500"/>
          </a:p>
          <a:p>
            <a:pPr indent="-323850" lvl="0" marL="457200" rtl="0" algn="l">
              <a:spcBef>
                <a:spcPts val="1200"/>
              </a:spcBef>
              <a:spcAft>
                <a:spcPts val="0"/>
              </a:spcAft>
              <a:buSzPts val="1500"/>
              <a:buChar char="●"/>
            </a:pPr>
            <a:r>
              <a:rPr lang="tr" sz="1500"/>
              <a:t>Sınıflandırma ve Regresyon problemlerinde kullanılan bir Denetimli Öğrenme Algoritması</a:t>
            </a:r>
            <a:endParaRPr sz="1500"/>
          </a:p>
          <a:p>
            <a:pPr indent="-323850" lvl="0" marL="457200" rtl="0" algn="l">
              <a:spcBef>
                <a:spcPts val="0"/>
              </a:spcBef>
              <a:spcAft>
                <a:spcPts val="0"/>
              </a:spcAft>
              <a:buSzPts val="1500"/>
              <a:buChar char="●"/>
            </a:pPr>
            <a:r>
              <a:rPr lang="tr" sz="1500"/>
              <a:t>Temelde özellik benzerliğine dayanır ve buna bağlı işlemler yapar</a:t>
            </a:r>
            <a:endParaRPr sz="1500"/>
          </a:p>
          <a:p>
            <a:pPr indent="-323850" lvl="0" marL="457200" rtl="0" algn="l">
              <a:spcBef>
                <a:spcPts val="0"/>
              </a:spcBef>
              <a:spcAft>
                <a:spcPts val="0"/>
              </a:spcAft>
              <a:buSzPts val="1500"/>
              <a:buChar char="●"/>
            </a:pPr>
            <a:r>
              <a:rPr lang="tr" sz="1500"/>
              <a:t>Bir nesnenin birden fazla sınıfı olabilir</a:t>
            </a:r>
            <a:endParaRPr sz="1500"/>
          </a:p>
        </p:txBody>
      </p:sp>
      <p:sp>
        <p:nvSpPr>
          <p:cNvPr id="325" name="Google Shape;325;p5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K-Means Algoritması;</a:t>
            </a:r>
            <a:endParaRPr sz="1500"/>
          </a:p>
          <a:p>
            <a:pPr indent="-323850" lvl="0" marL="457200" rtl="0" algn="l">
              <a:spcBef>
                <a:spcPts val="1200"/>
              </a:spcBef>
              <a:spcAft>
                <a:spcPts val="0"/>
              </a:spcAft>
              <a:buSzPts val="1500"/>
              <a:buChar char="●"/>
            </a:pPr>
            <a:r>
              <a:rPr lang="tr" sz="1500"/>
              <a:t>Kümeleme problemlerinde kullanılan Denetimsiz Öğrenme Algoritması</a:t>
            </a:r>
            <a:endParaRPr sz="1500"/>
          </a:p>
          <a:p>
            <a:pPr indent="-323850" lvl="0" marL="457200" rtl="0" algn="l">
              <a:spcBef>
                <a:spcPts val="0"/>
              </a:spcBef>
              <a:spcAft>
                <a:spcPts val="0"/>
              </a:spcAft>
              <a:buSzPts val="1500"/>
              <a:buChar char="●"/>
            </a:pPr>
            <a:r>
              <a:rPr lang="tr" sz="1500"/>
              <a:t>Etiketten bağımsız olarak yakınlık, ortalama gibi özelliklere bağlı işlemler yapar</a:t>
            </a:r>
            <a:endParaRPr sz="1500"/>
          </a:p>
          <a:p>
            <a:pPr indent="-323850" lvl="0" marL="457200" rtl="0" algn="l">
              <a:spcBef>
                <a:spcPts val="0"/>
              </a:spcBef>
              <a:spcAft>
                <a:spcPts val="0"/>
              </a:spcAft>
              <a:buSzPts val="1500"/>
              <a:buChar char="●"/>
            </a:pPr>
            <a:r>
              <a:rPr lang="tr" sz="1500"/>
              <a:t>Bir veri tek bir kümeye aittir</a:t>
            </a:r>
            <a:endParaRPr sz="1500"/>
          </a:p>
        </p:txBody>
      </p:sp>
      <p:pic>
        <p:nvPicPr>
          <p:cNvPr id="326" name="Google Shape;326;p56"/>
          <p:cNvPicPr preferRelativeResize="0"/>
          <p:nvPr/>
        </p:nvPicPr>
        <p:blipFill rotWithShape="1">
          <a:blip r:embed="rId3">
            <a:alphaModFix/>
          </a:blip>
          <a:srcRect b="0" l="14398" r="0" t="3836"/>
          <a:stretch/>
        </p:blipFill>
        <p:spPr>
          <a:xfrm>
            <a:off x="1291025" y="3253850"/>
            <a:ext cx="2041250" cy="1439900"/>
          </a:xfrm>
          <a:prstGeom prst="rect">
            <a:avLst/>
          </a:prstGeom>
          <a:noFill/>
          <a:ln>
            <a:noFill/>
          </a:ln>
        </p:spPr>
      </p:pic>
      <p:pic>
        <p:nvPicPr>
          <p:cNvPr id="327" name="Google Shape;327;p56"/>
          <p:cNvPicPr preferRelativeResize="0"/>
          <p:nvPr/>
        </p:nvPicPr>
        <p:blipFill rotWithShape="1">
          <a:blip r:embed="rId4">
            <a:alphaModFix/>
          </a:blip>
          <a:srcRect b="0" l="0" r="0" t="6690"/>
          <a:stretch/>
        </p:blipFill>
        <p:spPr>
          <a:xfrm>
            <a:off x="5811725" y="3253850"/>
            <a:ext cx="2191060" cy="143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Mini Batch </a:t>
            </a:r>
            <a:r>
              <a:rPr lang="tr"/>
              <a:t>K-Means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Mini Batch </a:t>
            </a:r>
            <a:r>
              <a:rPr lang="tr"/>
              <a:t>K-Means Clustering</a:t>
            </a:r>
            <a:endParaRPr/>
          </a:p>
        </p:txBody>
      </p:sp>
      <p:sp>
        <p:nvSpPr>
          <p:cNvPr id="338" name="Google Shape;338;p5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tr" sz="1500">
                <a:highlight>
                  <a:srgbClr val="FFFFFE"/>
                </a:highlight>
              </a:rPr>
              <a:t>Hesaplama süresini azaltmak için </a:t>
            </a:r>
            <a:r>
              <a:rPr lang="tr" sz="1500">
                <a:highlight>
                  <a:srgbClr val="C9DAF8"/>
                </a:highlight>
              </a:rPr>
              <a:t>mini-batchler </a:t>
            </a:r>
            <a:r>
              <a:rPr lang="tr" sz="1500">
                <a:highlight>
                  <a:srgbClr val="FFFFFE"/>
                </a:highlight>
              </a:rPr>
              <a:t>kullanır ve K-Means algoritmasının bir çeşididir. </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tr" sz="1500">
                <a:highlight>
                  <a:srgbClr val="FFFFFE"/>
                </a:highlight>
              </a:rPr>
              <a:t>Mini Batchler, her eğitim yinelemesinde rastgele seçilmiş küçük yığınları alır.</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tr" sz="1500">
                <a:highlight>
                  <a:srgbClr val="FFFFFE"/>
                </a:highlight>
              </a:rPr>
              <a:t>Mini Batch içindeki her veri, küme merkezinin önceki konumlarına bağlı olarak kümelere atanır.</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p:txBody>
      </p:sp>
      <p:pic>
        <p:nvPicPr>
          <p:cNvPr id="339" name="Google Shape;339;p58"/>
          <p:cNvPicPr preferRelativeResize="0"/>
          <p:nvPr/>
        </p:nvPicPr>
        <p:blipFill rotWithShape="1">
          <a:blip r:embed="rId3">
            <a:alphaModFix/>
          </a:blip>
          <a:srcRect b="6023" l="5044" r="8867" t="11577"/>
          <a:stretch/>
        </p:blipFill>
        <p:spPr>
          <a:xfrm>
            <a:off x="4764350" y="1400413"/>
            <a:ext cx="4067950" cy="292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 ve Mini Batch K-Means Clustering</a:t>
            </a:r>
            <a:endParaRPr/>
          </a:p>
        </p:txBody>
      </p:sp>
      <p:sp>
        <p:nvSpPr>
          <p:cNvPr id="345" name="Google Shape;345;p59"/>
          <p:cNvSpPr txBox="1"/>
          <p:nvPr>
            <p:ph idx="1" type="body"/>
          </p:nvPr>
        </p:nvSpPr>
        <p:spPr>
          <a:xfrm>
            <a:off x="311700" y="4068700"/>
            <a:ext cx="8520600" cy="5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Mini Batch K-Means daha hızlıdır ancak K-Means algoritmasına oranla biraz farklı sonuçlar verir.</a:t>
            </a:r>
            <a:endParaRPr/>
          </a:p>
        </p:txBody>
      </p:sp>
      <p:pic>
        <p:nvPicPr>
          <p:cNvPr id="346" name="Google Shape;346;p59"/>
          <p:cNvPicPr preferRelativeResize="0"/>
          <p:nvPr/>
        </p:nvPicPr>
        <p:blipFill rotWithShape="1">
          <a:blip r:embed="rId3">
            <a:alphaModFix/>
          </a:blip>
          <a:srcRect b="0" l="0" r="2181" t="0"/>
          <a:stretch/>
        </p:blipFill>
        <p:spPr>
          <a:xfrm>
            <a:off x="902894" y="1152475"/>
            <a:ext cx="7338206" cy="291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Kaynaklar</a:t>
            </a:r>
            <a:endParaRPr/>
          </a:p>
        </p:txBody>
      </p:sp>
      <p:sp>
        <p:nvSpPr>
          <p:cNvPr id="121" name="Google Shape;121;p28"/>
          <p:cNvSpPr txBox="1"/>
          <p:nvPr>
            <p:ph idx="1" type="body"/>
          </p:nvPr>
        </p:nvSpPr>
        <p:spPr>
          <a:xfrm>
            <a:off x="1605300" y="34681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Türkiye</a:t>
            </a:r>
            <a:endParaRPr sz="1100"/>
          </a:p>
        </p:txBody>
      </p:sp>
      <p:pic>
        <p:nvPicPr>
          <p:cNvPr id="122" name="Google Shape;122;p28"/>
          <p:cNvPicPr preferRelativeResize="0"/>
          <p:nvPr/>
        </p:nvPicPr>
        <p:blipFill rotWithShape="1">
          <a:blip r:embed="rId3">
            <a:alphaModFix/>
          </a:blip>
          <a:srcRect b="0" l="0" r="0" t="0"/>
          <a:stretch/>
        </p:blipFill>
        <p:spPr>
          <a:xfrm>
            <a:off x="2154700" y="1626667"/>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123" name="Google Shape;123;p28"/>
          <p:cNvSpPr txBox="1"/>
          <p:nvPr/>
        </p:nvSpPr>
        <p:spPr>
          <a:xfrm>
            <a:off x="5416975" y="3468124"/>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pic>
        <p:nvPicPr>
          <p:cNvPr id="124" name="Google Shape;124;p28"/>
          <p:cNvPicPr preferRelativeResize="0"/>
          <p:nvPr/>
        </p:nvPicPr>
        <p:blipFill>
          <a:blip r:embed="rId4">
            <a:alphaModFix/>
          </a:blip>
          <a:stretch>
            <a:fillRect/>
          </a:stretch>
        </p:blipFill>
        <p:spPr>
          <a:xfrm>
            <a:off x="6118613" y="1626676"/>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(Supervised Learning)</a:t>
            </a:r>
            <a:endParaRPr/>
          </a:p>
        </p:txBody>
      </p:sp>
      <p:sp>
        <p:nvSpPr>
          <p:cNvPr id="130" name="Google Shape;130;p29"/>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1500"/>
              <a:t>Supervised Learning;</a:t>
            </a:r>
            <a:r>
              <a:rPr lang="tr" sz="1500"/>
              <a:t> </a:t>
            </a:r>
            <a:r>
              <a:rPr lang="tr" sz="1500">
                <a:highlight>
                  <a:srgbClr val="C9DAF8"/>
                </a:highlight>
              </a:rPr>
              <a:t>etiketlenmiş</a:t>
            </a:r>
            <a:r>
              <a:rPr lang="tr" sz="1500"/>
              <a:t> veri kümelerini bağımlı ve bağımsız değişkenler kullanarak işleme sokan makine öğrenmesi algoritmalarını içerir.</a:t>
            </a:r>
            <a:endParaRPr sz="1500"/>
          </a:p>
          <a:p>
            <a:pPr indent="0" lvl="0" marL="0" rtl="0" algn="l">
              <a:spcBef>
                <a:spcPts val="1200"/>
              </a:spcBef>
              <a:spcAft>
                <a:spcPts val="0"/>
              </a:spcAft>
              <a:buNone/>
            </a:pPr>
            <a:r>
              <a:t/>
            </a:r>
            <a:endParaRPr sz="1500"/>
          </a:p>
          <a:p>
            <a:pPr indent="0" lvl="0" marL="0" rtl="0" algn="l">
              <a:spcBef>
                <a:spcPts val="1200"/>
              </a:spcBef>
              <a:spcAft>
                <a:spcPts val="0"/>
              </a:spcAft>
              <a:buClr>
                <a:schemeClr val="dk1"/>
              </a:buClr>
              <a:buSzPts val="1100"/>
              <a:buFont typeface="Arial"/>
              <a:buNone/>
            </a:pPr>
            <a:r>
              <a:rPr i="1" lang="tr" sz="1300">
                <a:solidFill>
                  <a:schemeClr val="dk2"/>
                </a:solidFill>
              </a:rPr>
              <a:t>İstenmeyen e-posta filtresi buna iyi bir örnektir: Denetimli Öğrenme sınıflarıyla birlikte birçok örnek e-posta ile eğitilmiştir ve yeni e-postaları nasıl sınıflandıracağını öğrenmelidir.</a:t>
            </a:r>
            <a:endParaRPr i="1" sz="1300">
              <a:solidFill>
                <a:schemeClr val="dk2"/>
              </a:solidFill>
            </a:endParaRPr>
          </a:p>
          <a:p>
            <a:pPr indent="0" lvl="0" marL="0" rtl="0" algn="l">
              <a:spcBef>
                <a:spcPts val="1200"/>
              </a:spcBef>
              <a:spcAft>
                <a:spcPts val="1200"/>
              </a:spcAft>
              <a:buNone/>
            </a:pPr>
            <a:r>
              <a:t/>
            </a:r>
            <a:endParaRPr sz="1500"/>
          </a:p>
        </p:txBody>
      </p:sp>
      <p:pic>
        <p:nvPicPr>
          <p:cNvPr id="131" name="Google Shape;131;p29"/>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Algoritma ve Mimarileri</a:t>
            </a:r>
            <a:endParaRPr/>
          </a:p>
        </p:txBody>
      </p:sp>
      <p:sp>
        <p:nvSpPr>
          <p:cNvPr id="137" name="Google Shape;137;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highlight>
                  <a:srgbClr val="C9DAF8"/>
                </a:highlight>
              </a:rPr>
              <a:t>k-Nearest Neighbors</a:t>
            </a:r>
            <a:r>
              <a:rPr lang="tr" sz="1500"/>
              <a:t> </a:t>
            </a:r>
            <a:endParaRPr sz="1500"/>
          </a:p>
          <a:p>
            <a:pPr indent="-323850" lvl="0" marL="457200" rtl="0" algn="l">
              <a:spcBef>
                <a:spcPts val="0"/>
              </a:spcBef>
              <a:spcAft>
                <a:spcPts val="0"/>
              </a:spcAft>
              <a:buSzPts val="1500"/>
              <a:buChar char="●"/>
            </a:pPr>
            <a:r>
              <a:rPr lang="tr" sz="1500">
                <a:highlight>
                  <a:srgbClr val="C9DAF8"/>
                </a:highlight>
              </a:rPr>
              <a:t>Linear Regression</a:t>
            </a:r>
            <a:r>
              <a:rPr lang="tr" sz="1500"/>
              <a:t> </a:t>
            </a:r>
            <a:endParaRPr sz="1500"/>
          </a:p>
          <a:p>
            <a:pPr indent="-323850" lvl="0" marL="457200" rtl="0" algn="l">
              <a:spcBef>
                <a:spcPts val="0"/>
              </a:spcBef>
              <a:spcAft>
                <a:spcPts val="0"/>
              </a:spcAft>
              <a:buSzPts val="1500"/>
              <a:buChar char="●"/>
            </a:pPr>
            <a:r>
              <a:rPr lang="tr" sz="1500">
                <a:highlight>
                  <a:srgbClr val="C9DAF8"/>
                </a:highlight>
              </a:rPr>
              <a:t>Logistic Regression</a:t>
            </a:r>
            <a:r>
              <a:rPr lang="tr" sz="1500"/>
              <a:t> </a:t>
            </a:r>
            <a:endParaRPr sz="1500"/>
          </a:p>
          <a:p>
            <a:pPr indent="-323850" lvl="0" marL="457200" rtl="0" algn="l">
              <a:spcBef>
                <a:spcPts val="0"/>
              </a:spcBef>
              <a:spcAft>
                <a:spcPts val="0"/>
              </a:spcAft>
              <a:buSzPts val="1500"/>
              <a:buChar char="●"/>
            </a:pPr>
            <a:r>
              <a:rPr lang="tr" sz="1500">
                <a:highlight>
                  <a:srgbClr val="C9DAF8"/>
                </a:highlight>
              </a:rPr>
              <a:t>Support Vector Machines (SVMs)</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Decision Trees and Random Forests </a:t>
            </a:r>
            <a:endParaRPr sz="1500">
              <a:highlight>
                <a:srgbClr val="C9DAF8"/>
              </a:highlight>
            </a:endParaRPr>
          </a:p>
          <a:p>
            <a:pPr indent="-323850" lvl="0" marL="457200" rtl="0" algn="l">
              <a:spcBef>
                <a:spcPts val="0"/>
              </a:spcBef>
              <a:spcAft>
                <a:spcPts val="0"/>
              </a:spcAft>
              <a:buSzPts val="1500"/>
              <a:buChar char="●"/>
            </a:pPr>
            <a:r>
              <a:rPr lang="tr" sz="1500"/>
              <a:t>Neural Networks</a:t>
            </a:r>
            <a:endParaRPr sz="1500"/>
          </a:p>
        </p:txBody>
      </p:sp>
      <p:pic>
        <p:nvPicPr>
          <p:cNvPr id="138" name="Google Shape;138;p30"/>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139" name="Google Shape;139;p30"/>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Denetimsiz Öğrenme (Unsupervised Learning)</a:t>
            </a:r>
            <a:endParaRPr/>
          </a:p>
        </p:txBody>
      </p:sp>
      <p:sp>
        <p:nvSpPr>
          <p:cNvPr id="145" name="Google Shape;145;p31"/>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Unsupervised Learning, </a:t>
            </a:r>
            <a:r>
              <a:rPr lang="tr" sz="1500"/>
              <a:t>etiketlenmemiş veri kümelerini analiz etmek ve kümelemek için makine öğrenimi algoritmalarını kullanır.</a:t>
            </a:r>
            <a:endParaRPr sz="1500"/>
          </a:p>
          <a:p>
            <a:pPr indent="0" lvl="0" marL="0" rtl="0" algn="l">
              <a:spcBef>
                <a:spcPts val="1200"/>
              </a:spcBef>
              <a:spcAft>
                <a:spcPts val="1200"/>
              </a:spcAft>
              <a:buNone/>
            </a:pPr>
            <a:r>
              <a:rPr lang="tr" sz="1500"/>
              <a:t>Bu algoritmalar, insan müdahalesine ihtiyaç duymadan gizli kalıpları veya veri gruplamalarını keşfeder.</a:t>
            </a:r>
            <a:endParaRPr sz="1500"/>
          </a:p>
        </p:txBody>
      </p:sp>
      <p:pic>
        <p:nvPicPr>
          <p:cNvPr id="146" name="Google Shape;146;p31"/>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Unsupervised Learning Kullanıyoruz?</a:t>
            </a:r>
            <a:endParaRPr/>
          </a:p>
        </p:txBody>
      </p:sp>
      <p:sp>
        <p:nvSpPr>
          <p:cNvPr id="152" name="Google Shape;152;p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Unsupervised Learning için en yaygın görevler;</a:t>
            </a:r>
            <a:endParaRPr b="1" sz="1500"/>
          </a:p>
          <a:p>
            <a:pPr indent="-323850" lvl="0" marL="457200" rtl="0" algn="l">
              <a:spcBef>
                <a:spcPts val="1200"/>
              </a:spcBef>
              <a:spcAft>
                <a:spcPts val="0"/>
              </a:spcAft>
              <a:buSzPts val="1500"/>
              <a:buChar char="●"/>
            </a:pPr>
            <a:r>
              <a:rPr lang="tr" sz="1500"/>
              <a:t>Kümeleme</a:t>
            </a:r>
            <a:endParaRPr sz="1500"/>
          </a:p>
          <a:p>
            <a:pPr indent="-323850" lvl="0" marL="457200" rtl="0" algn="l">
              <a:spcBef>
                <a:spcPts val="0"/>
              </a:spcBef>
              <a:spcAft>
                <a:spcPts val="0"/>
              </a:spcAft>
              <a:buSzPts val="1500"/>
              <a:buChar char="●"/>
            </a:pPr>
            <a:r>
              <a:rPr lang="tr" sz="1500"/>
              <a:t>Yoğunluk tahmini</a:t>
            </a:r>
            <a:endParaRPr sz="1500"/>
          </a:p>
          <a:p>
            <a:pPr indent="-323850" lvl="0" marL="457200" rtl="0" algn="l">
              <a:spcBef>
                <a:spcPts val="0"/>
              </a:spcBef>
              <a:spcAft>
                <a:spcPts val="0"/>
              </a:spcAft>
              <a:buSzPts val="1500"/>
              <a:buChar char="●"/>
            </a:pPr>
            <a:r>
              <a:rPr lang="tr" sz="1500"/>
              <a:t>Temsili öğrenme</a:t>
            </a:r>
            <a:endParaRPr sz="1500"/>
          </a:p>
          <a:p>
            <a:pPr indent="0" lvl="0" marL="0" rtl="0" algn="l">
              <a:spcBef>
                <a:spcPts val="1200"/>
              </a:spcBef>
              <a:spcAft>
                <a:spcPts val="0"/>
              </a:spcAft>
              <a:buClr>
                <a:schemeClr val="dk1"/>
              </a:buClr>
              <a:buSzPts val="1100"/>
              <a:buFont typeface="Arial"/>
              <a:buNone/>
            </a:pPr>
            <a:r>
              <a:rPr b="1" lang="tr" sz="1500"/>
              <a:t> Unsupervised Learning Algoritmaları;</a:t>
            </a:r>
            <a:endParaRPr b="1" sz="1500"/>
          </a:p>
          <a:p>
            <a:pPr indent="-323850" lvl="0" marL="457200" rtl="0" algn="l">
              <a:spcBef>
                <a:spcPts val="1200"/>
              </a:spcBef>
              <a:spcAft>
                <a:spcPts val="0"/>
              </a:spcAft>
              <a:buSzPts val="1500"/>
              <a:buChar char="●"/>
            </a:pPr>
            <a:r>
              <a:rPr lang="tr" sz="1500"/>
              <a:t>Küme sayımızın bilinmediği</a:t>
            </a:r>
            <a:endParaRPr sz="1500"/>
          </a:p>
          <a:p>
            <a:pPr indent="-323850" lvl="0" marL="457200" rtl="0" algn="l">
              <a:spcBef>
                <a:spcPts val="0"/>
              </a:spcBef>
              <a:spcAft>
                <a:spcPts val="0"/>
              </a:spcAft>
              <a:buSzPts val="1500"/>
              <a:buChar char="●"/>
            </a:pPr>
            <a:r>
              <a:rPr lang="tr" sz="1500"/>
              <a:t>Etiketli eğitim verimizin bulunmadığı</a:t>
            </a:r>
            <a:endParaRPr sz="1500"/>
          </a:p>
          <a:p>
            <a:pPr indent="0" lvl="0" marL="0" rtl="0" algn="l">
              <a:spcBef>
                <a:spcPts val="1200"/>
              </a:spcBef>
              <a:spcAft>
                <a:spcPts val="1200"/>
              </a:spcAft>
              <a:buNone/>
            </a:pPr>
            <a:r>
              <a:rPr lang="tr" sz="1500"/>
              <a:t>durumlarda kullanılabilir.</a:t>
            </a:r>
            <a:endParaRPr/>
          </a:p>
        </p:txBody>
      </p:sp>
      <p:sp>
        <p:nvSpPr>
          <p:cNvPr id="153" name="Google Shape;153;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Örnekleri</a:t>
            </a:r>
            <a:endParaRPr b="1" sz="1500"/>
          </a:p>
          <a:p>
            <a:pPr indent="0" lvl="0" marL="0" rtl="0" algn="l">
              <a:spcBef>
                <a:spcPts val="1200"/>
              </a:spcBef>
              <a:spcAft>
                <a:spcPts val="0"/>
              </a:spcAft>
              <a:buNone/>
            </a:pPr>
            <a:r>
              <a:rPr b="1" lang="tr" sz="1500"/>
              <a:t>Güvenlik: </a:t>
            </a:r>
            <a:endParaRPr b="1" sz="1500"/>
          </a:p>
          <a:p>
            <a:pPr indent="0" lvl="0" marL="0" rtl="0" algn="l">
              <a:spcBef>
                <a:spcPts val="1200"/>
              </a:spcBef>
              <a:spcAft>
                <a:spcPts val="0"/>
              </a:spcAft>
              <a:buNone/>
            </a:pPr>
            <a:r>
              <a:rPr lang="tr" sz="1500"/>
              <a:t>V</a:t>
            </a:r>
            <a:r>
              <a:rPr lang="tr" sz="1500"/>
              <a:t>eri kümelerindeki olağandışı veri noktalarını tanımlandığı kümeleme anormalliği algılaması</a:t>
            </a:r>
            <a:endParaRPr sz="1500"/>
          </a:p>
          <a:p>
            <a:pPr indent="0" lvl="0" marL="0" rtl="0" algn="l">
              <a:spcBef>
                <a:spcPts val="1200"/>
              </a:spcBef>
              <a:spcAft>
                <a:spcPts val="0"/>
              </a:spcAft>
              <a:buNone/>
            </a:pPr>
            <a:r>
              <a:rPr b="1" lang="tr" sz="1500"/>
              <a:t>Pazarlama:</a:t>
            </a:r>
            <a:endParaRPr b="1" sz="1500"/>
          </a:p>
          <a:p>
            <a:pPr indent="0" lvl="0" marL="0" rtl="0" algn="l">
              <a:spcBef>
                <a:spcPts val="1200"/>
              </a:spcBef>
              <a:spcAft>
                <a:spcPts val="1200"/>
              </a:spcAft>
              <a:buNone/>
            </a:pPr>
            <a:r>
              <a:rPr lang="tr" sz="1500"/>
              <a:t>Veri noktaları arasındaki ilişkileri bulduğu ilişki madenciliği</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10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1000"/>
                                        <p:tgtEl>
                                          <p:spTgt spid="1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Algoritmaları</a:t>
            </a:r>
            <a:endParaRPr/>
          </a:p>
        </p:txBody>
      </p:sp>
      <p:sp>
        <p:nvSpPr>
          <p:cNvPr id="159" name="Google Shape;159;p33"/>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highlight>
                  <a:srgbClr val="C9DAF8"/>
                </a:highlight>
              </a:rPr>
              <a:t>Centroid-based</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Density-based Spatial Clustering (DBSCAN)</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Hierarchical Cluster Analysis (HCA)</a:t>
            </a:r>
            <a:r>
              <a:rPr lang="tr" sz="1500"/>
              <a:t> </a:t>
            </a:r>
            <a:endParaRPr sz="1500"/>
          </a:p>
          <a:p>
            <a:pPr indent="-323850" lvl="0" marL="457200" rtl="0" algn="l">
              <a:spcBef>
                <a:spcPts val="0"/>
              </a:spcBef>
              <a:spcAft>
                <a:spcPts val="0"/>
              </a:spcAft>
              <a:buSzPts val="1500"/>
              <a:buChar char="●"/>
            </a:pPr>
            <a:r>
              <a:rPr lang="tr" sz="1500">
                <a:highlight>
                  <a:srgbClr val="C9DAF8"/>
                </a:highlight>
              </a:rPr>
              <a:t>Affinity Propagation</a:t>
            </a:r>
            <a:endParaRPr sz="1500">
              <a:highlight>
                <a:srgbClr val="C9DAF8"/>
              </a:highlight>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160" name="Google Shape;160;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highlight>
                  <a:srgbClr val="C9DAF8"/>
                </a:highlight>
              </a:rPr>
              <a:t>Principal Component Analysis (PCA) </a:t>
            </a:r>
            <a:endParaRPr sz="1500">
              <a:highlight>
                <a:srgbClr val="C9DAF8"/>
              </a:highlight>
            </a:endParaRPr>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highlight>
                  <a:srgbClr val="C9DAF8"/>
                </a:highlight>
              </a:rPr>
              <a:t>t-Distributed Stochastic Neighbor Embedding (t-SNE)</a:t>
            </a:r>
            <a:endParaRPr sz="1500">
              <a:highlight>
                <a:srgbClr val="C9DAF8"/>
              </a:highlight>
            </a:endParaRPr>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